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727" r:id="rId1"/>
  </p:sldMasterIdLst>
  <p:notesMasterIdLst>
    <p:notesMasterId r:id="rId29"/>
  </p:notesMasterIdLst>
  <p:sldIdLst>
    <p:sldId id="256" r:id="rId2"/>
    <p:sldId id="318" r:id="rId3"/>
    <p:sldId id="275" r:id="rId4"/>
    <p:sldId id="260" r:id="rId5"/>
    <p:sldId id="322" r:id="rId6"/>
    <p:sldId id="276" r:id="rId7"/>
    <p:sldId id="281" r:id="rId8"/>
    <p:sldId id="278" r:id="rId9"/>
    <p:sldId id="309" r:id="rId10"/>
    <p:sldId id="323" r:id="rId11"/>
    <p:sldId id="299" r:id="rId12"/>
    <p:sldId id="303" r:id="rId13"/>
    <p:sldId id="314" r:id="rId14"/>
    <p:sldId id="288" r:id="rId15"/>
    <p:sldId id="289" r:id="rId16"/>
    <p:sldId id="284" r:id="rId17"/>
    <p:sldId id="302" r:id="rId18"/>
    <p:sldId id="295" r:id="rId19"/>
    <p:sldId id="316" r:id="rId20"/>
    <p:sldId id="311" r:id="rId21"/>
    <p:sldId id="319" r:id="rId22"/>
    <p:sldId id="321" r:id="rId23"/>
    <p:sldId id="320" r:id="rId24"/>
    <p:sldId id="317" r:id="rId25"/>
    <p:sldId id="310" r:id="rId26"/>
    <p:sldId id="324" r:id="rId27"/>
    <p:sldId id="32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E6E6"/>
    <a:srgbClr val="EEECE1"/>
    <a:srgbClr val="FAE5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6" autoAdjust="0"/>
    <p:restoredTop sz="94291" autoAdjust="0"/>
  </p:normalViewPr>
  <p:slideViewPr>
    <p:cSldViewPr snapToGrid="0">
      <p:cViewPr varScale="1">
        <p:scale>
          <a:sx n="68" d="100"/>
          <a:sy n="68" d="100"/>
        </p:scale>
        <p:origin x="8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270082-E174-44A0-8945-68DBA74D5614}" type="doc">
      <dgm:prSet loTypeId="urn:microsoft.com/office/officeart/2005/8/layout/radial6" loCatId="cycle" qsTypeId="urn:microsoft.com/office/officeart/2005/8/quickstyle/3d1" qsCatId="3D" csTypeId="urn:microsoft.com/office/officeart/2005/8/colors/colorful1" csCatId="colorful" phldr="1"/>
      <dgm:spPr/>
      <dgm:t>
        <a:bodyPr/>
        <a:lstStyle/>
        <a:p>
          <a:endParaRPr lang="en-IN"/>
        </a:p>
      </dgm:t>
    </dgm:pt>
    <dgm:pt modelId="{07E4DA1B-68E8-46BA-8AFA-BCDEB1BB0E4E}">
      <dgm:prSet phldrT="[Text]"/>
      <dgm:spPr/>
      <dgm:t>
        <a:bodyPr/>
        <a:lstStyle/>
        <a:p>
          <a:r>
            <a:rPr lang="en-IN" dirty="0"/>
            <a:t>PROBLEM STATEMENT</a:t>
          </a:r>
        </a:p>
        <a:p>
          <a:r>
            <a:rPr lang="en-IN" dirty="0"/>
            <a:t>(COVID-19)</a:t>
          </a:r>
        </a:p>
      </dgm:t>
    </dgm:pt>
    <dgm:pt modelId="{3A7EC9C6-6884-4ACD-80C3-21826140FD05}" type="parTrans" cxnId="{4E165F72-C19F-4ED0-ABC3-E38B51C13562}">
      <dgm:prSet/>
      <dgm:spPr/>
      <dgm:t>
        <a:bodyPr/>
        <a:lstStyle/>
        <a:p>
          <a:endParaRPr lang="en-IN"/>
        </a:p>
      </dgm:t>
    </dgm:pt>
    <dgm:pt modelId="{688842C1-C69A-4CDA-A7CE-3E3FFA7EE595}" type="sibTrans" cxnId="{4E165F72-C19F-4ED0-ABC3-E38B51C13562}">
      <dgm:prSet/>
      <dgm:spPr/>
      <dgm:t>
        <a:bodyPr/>
        <a:lstStyle/>
        <a:p>
          <a:endParaRPr lang="en-IN"/>
        </a:p>
      </dgm:t>
    </dgm:pt>
    <dgm:pt modelId="{238187A2-BFD1-412B-9B1D-38AF7B8023EF}">
      <dgm:prSet phldrT="[Text]" custT="1"/>
      <dgm:spPr/>
      <dgm:t>
        <a:bodyPr/>
        <a:lstStyle/>
        <a:p>
          <a:r>
            <a:rPr lang="en-IN" sz="1400" dirty="0">
              <a:latin typeface="Tw Cen MT" panose="020B0602020104020603" pitchFamily="34" charset="0"/>
            </a:rPr>
            <a:t>Overcrowding in local vegetable </a:t>
          </a:r>
          <a:r>
            <a:rPr lang="en-IN" sz="1400" b="0" dirty="0">
              <a:latin typeface="Tw Cen MT" panose="020B0602020104020603" pitchFamily="34" charset="0"/>
            </a:rPr>
            <a:t>markets</a:t>
          </a:r>
          <a:r>
            <a:rPr lang="en-IN" sz="1400" dirty="0">
              <a:latin typeface="Tw Cen MT" panose="020B0602020104020603" pitchFamily="34" charset="0"/>
            </a:rPr>
            <a:t> results in violation of social distancing </a:t>
          </a:r>
        </a:p>
      </dgm:t>
    </dgm:pt>
    <dgm:pt modelId="{CBAC6225-EE82-4CFF-8DC5-470BFE625774}" type="parTrans" cxnId="{1DA98223-BA89-41FA-9B23-F02D8E5D38F6}">
      <dgm:prSet/>
      <dgm:spPr/>
      <dgm:t>
        <a:bodyPr/>
        <a:lstStyle/>
        <a:p>
          <a:endParaRPr lang="en-IN"/>
        </a:p>
      </dgm:t>
    </dgm:pt>
    <dgm:pt modelId="{EB13DF4C-043E-4E12-B0C8-3D7CADEBA8FD}" type="sibTrans" cxnId="{1DA98223-BA89-41FA-9B23-F02D8E5D38F6}">
      <dgm:prSet/>
      <dgm:spPr/>
      <dgm:t>
        <a:bodyPr/>
        <a:lstStyle/>
        <a:p>
          <a:endParaRPr lang="en-IN"/>
        </a:p>
      </dgm:t>
    </dgm:pt>
    <dgm:pt modelId="{26FB711A-9970-4712-8400-C71EC26AE26E}">
      <dgm:prSet phldrT="[Text]"/>
      <dgm:spPr/>
      <dgm:t>
        <a:bodyPr/>
        <a:lstStyle/>
        <a:p>
          <a:r>
            <a:rPr lang="en-IN" dirty="0">
              <a:latin typeface="Tw Cen MT" panose="020B0602020104020603" pitchFamily="34" charset="0"/>
            </a:rPr>
            <a:t>Economic recession</a:t>
          </a:r>
        </a:p>
      </dgm:t>
    </dgm:pt>
    <dgm:pt modelId="{B7866C24-A96A-4C58-8534-9BA1EC38AFDF}" type="parTrans" cxnId="{AE661B2F-2CF9-4C9A-BA5F-218EC2903223}">
      <dgm:prSet/>
      <dgm:spPr/>
      <dgm:t>
        <a:bodyPr/>
        <a:lstStyle/>
        <a:p>
          <a:endParaRPr lang="en-IN"/>
        </a:p>
      </dgm:t>
    </dgm:pt>
    <dgm:pt modelId="{20D797D7-40B0-4117-9E0E-0C5EA0A3ACA5}" type="sibTrans" cxnId="{AE661B2F-2CF9-4C9A-BA5F-218EC2903223}">
      <dgm:prSet/>
      <dgm:spPr/>
      <dgm:t>
        <a:bodyPr/>
        <a:lstStyle/>
        <a:p>
          <a:endParaRPr lang="en-IN"/>
        </a:p>
      </dgm:t>
    </dgm:pt>
    <dgm:pt modelId="{6BFF5D02-6E44-429B-91D8-03BCC6FED927}">
      <dgm:prSet phldrT="[Text]"/>
      <dgm:spPr/>
      <dgm:t>
        <a:bodyPr/>
        <a:lstStyle/>
        <a:p>
          <a:r>
            <a:rPr lang="en-IN" dirty="0">
              <a:latin typeface="Tw Cen MT" panose="020B0602020104020603" pitchFamily="34" charset="0"/>
            </a:rPr>
            <a:t>Due to all this there is price hike and suffering of farmers</a:t>
          </a:r>
        </a:p>
      </dgm:t>
    </dgm:pt>
    <dgm:pt modelId="{8752BBF5-D6E3-429E-B2ED-F9F44CC47CE8}" type="parTrans" cxnId="{9F65F144-B112-4260-9B10-9ACF7ED2B839}">
      <dgm:prSet/>
      <dgm:spPr/>
      <dgm:t>
        <a:bodyPr/>
        <a:lstStyle/>
        <a:p>
          <a:endParaRPr lang="en-IN"/>
        </a:p>
      </dgm:t>
    </dgm:pt>
    <dgm:pt modelId="{CA0E110C-49AE-4E84-8AAF-0A8C4B11AF1B}" type="sibTrans" cxnId="{9F65F144-B112-4260-9B10-9ACF7ED2B839}">
      <dgm:prSet/>
      <dgm:spPr/>
      <dgm:t>
        <a:bodyPr/>
        <a:lstStyle/>
        <a:p>
          <a:endParaRPr lang="en-IN"/>
        </a:p>
      </dgm:t>
    </dgm:pt>
    <dgm:pt modelId="{8BBDDAB4-1EA4-4DDC-A74D-C2FC51BC0C03}">
      <dgm:prSet phldrT="[Text]"/>
      <dgm:spPr/>
      <dgm:t>
        <a:bodyPr/>
        <a:lstStyle/>
        <a:p>
          <a:r>
            <a:rPr lang="en-IN" dirty="0">
              <a:latin typeface="Tw Cen MT" panose="020B0602020104020603" pitchFamily="34" charset="0"/>
            </a:rPr>
            <a:t>With less transportation acute shortage in groceries</a:t>
          </a:r>
        </a:p>
      </dgm:t>
    </dgm:pt>
    <dgm:pt modelId="{D2B565AD-3433-45A8-B06A-9848748FF758}" type="parTrans" cxnId="{65171CF0-2E84-446B-9FFD-0C13CE7E372B}">
      <dgm:prSet/>
      <dgm:spPr/>
      <dgm:t>
        <a:bodyPr/>
        <a:lstStyle/>
        <a:p>
          <a:endParaRPr lang="en-IN"/>
        </a:p>
      </dgm:t>
    </dgm:pt>
    <dgm:pt modelId="{34870B4C-56E8-4A1B-9A66-63F03006B7D4}" type="sibTrans" cxnId="{65171CF0-2E84-446B-9FFD-0C13CE7E372B}">
      <dgm:prSet/>
      <dgm:spPr/>
      <dgm:t>
        <a:bodyPr/>
        <a:lstStyle/>
        <a:p>
          <a:endParaRPr lang="en-IN"/>
        </a:p>
      </dgm:t>
    </dgm:pt>
    <dgm:pt modelId="{A7D7571B-4761-45FE-BA66-69BCF553B84D}">
      <dgm:prSet/>
      <dgm:spPr/>
      <dgm:t>
        <a:bodyPr/>
        <a:lstStyle/>
        <a:p>
          <a:r>
            <a:rPr lang="en-IN" dirty="0">
              <a:latin typeface="Tw Cen MT" panose="020B0602020104020603" pitchFamily="34" charset="0"/>
            </a:rPr>
            <a:t>Less number of transportation of goods of farmer</a:t>
          </a:r>
        </a:p>
      </dgm:t>
    </dgm:pt>
    <dgm:pt modelId="{FE4EEEDF-2B26-4A1B-8F4A-BACE3BC89EF7}" type="parTrans" cxnId="{BE35D5DD-205E-4570-A79F-7E13EF9CFA3A}">
      <dgm:prSet/>
      <dgm:spPr/>
      <dgm:t>
        <a:bodyPr/>
        <a:lstStyle/>
        <a:p>
          <a:endParaRPr lang="en-IN"/>
        </a:p>
      </dgm:t>
    </dgm:pt>
    <dgm:pt modelId="{B360179F-0B6B-49B7-9975-669A9E86EC05}" type="sibTrans" cxnId="{BE35D5DD-205E-4570-A79F-7E13EF9CFA3A}">
      <dgm:prSet/>
      <dgm:spPr/>
      <dgm:t>
        <a:bodyPr/>
        <a:lstStyle/>
        <a:p>
          <a:endParaRPr lang="en-IN"/>
        </a:p>
      </dgm:t>
    </dgm:pt>
    <dgm:pt modelId="{C018B974-3529-40D5-829F-D434EEC486C8}" type="pres">
      <dgm:prSet presAssocID="{04270082-E174-44A0-8945-68DBA74D5614}" presName="Name0" presStyleCnt="0">
        <dgm:presLayoutVars>
          <dgm:chMax val="1"/>
          <dgm:dir/>
          <dgm:animLvl val="ctr"/>
          <dgm:resizeHandles val="exact"/>
        </dgm:presLayoutVars>
      </dgm:prSet>
      <dgm:spPr/>
    </dgm:pt>
    <dgm:pt modelId="{B206A2A9-5590-43B6-9889-49860FDB8B64}" type="pres">
      <dgm:prSet presAssocID="{07E4DA1B-68E8-46BA-8AFA-BCDEB1BB0E4E}" presName="centerShape" presStyleLbl="node0" presStyleIdx="0" presStyleCnt="1" custLinFactNeighborY="264"/>
      <dgm:spPr/>
    </dgm:pt>
    <dgm:pt modelId="{6CB705B9-C552-4969-A09A-F2084E9D15CE}" type="pres">
      <dgm:prSet presAssocID="{238187A2-BFD1-412B-9B1D-38AF7B8023EF}" presName="node" presStyleLbl="node1" presStyleIdx="0" presStyleCnt="5" custRadScaleRad="86448" custRadScaleInc="4229">
        <dgm:presLayoutVars>
          <dgm:bulletEnabled val="1"/>
        </dgm:presLayoutVars>
      </dgm:prSet>
      <dgm:spPr/>
    </dgm:pt>
    <dgm:pt modelId="{02DE2933-8B6F-4EC4-9B7A-0AB9BA7E7883}" type="pres">
      <dgm:prSet presAssocID="{238187A2-BFD1-412B-9B1D-38AF7B8023EF}" presName="dummy" presStyleCnt="0"/>
      <dgm:spPr/>
    </dgm:pt>
    <dgm:pt modelId="{4185E513-ED28-4F5E-8CF5-F0844FE95B80}" type="pres">
      <dgm:prSet presAssocID="{EB13DF4C-043E-4E12-B0C8-3D7CADEBA8FD}" presName="sibTrans" presStyleLbl="sibTrans2D1" presStyleIdx="0" presStyleCnt="5"/>
      <dgm:spPr/>
    </dgm:pt>
    <dgm:pt modelId="{CEC3D45B-78BA-4AD3-9FE6-651DB9188ECB}" type="pres">
      <dgm:prSet presAssocID="{26FB711A-9970-4712-8400-C71EC26AE26E}" presName="node" presStyleLbl="node1" presStyleIdx="1" presStyleCnt="5" custRadScaleRad="100765" custRadScaleInc="-13480">
        <dgm:presLayoutVars>
          <dgm:bulletEnabled val="1"/>
        </dgm:presLayoutVars>
      </dgm:prSet>
      <dgm:spPr/>
    </dgm:pt>
    <dgm:pt modelId="{21ED8D57-88C5-4722-8CB1-A92304834B9C}" type="pres">
      <dgm:prSet presAssocID="{26FB711A-9970-4712-8400-C71EC26AE26E}" presName="dummy" presStyleCnt="0"/>
      <dgm:spPr/>
    </dgm:pt>
    <dgm:pt modelId="{933AB8BA-7641-485C-83C2-DD46296A8AEF}" type="pres">
      <dgm:prSet presAssocID="{20D797D7-40B0-4117-9E0E-0C5EA0A3ACA5}" presName="sibTrans" presStyleLbl="sibTrans2D1" presStyleIdx="1" presStyleCnt="5" custLinFactNeighborX="530" custLinFactNeighborY="530"/>
      <dgm:spPr/>
    </dgm:pt>
    <dgm:pt modelId="{BB0A010A-0B11-475F-89DD-ACEE40284AC4}" type="pres">
      <dgm:prSet presAssocID="{6BFF5D02-6E44-429B-91D8-03BCC6FED927}" presName="node" presStyleLbl="node1" presStyleIdx="2" presStyleCnt="5" custRadScaleRad="96480" custRadScaleInc="-11207">
        <dgm:presLayoutVars>
          <dgm:bulletEnabled val="1"/>
        </dgm:presLayoutVars>
      </dgm:prSet>
      <dgm:spPr/>
    </dgm:pt>
    <dgm:pt modelId="{82EC8BC7-514C-46F8-B9E0-0D02474662C3}" type="pres">
      <dgm:prSet presAssocID="{6BFF5D02-6E44-429B-91D8-03BCC6FED927}" presName="dummy" presStyleCnt="0"/>
      <dgm:spPr/>
    </dgm:pt>
    <dgm:pt modelId="{8DEBC8B9-6FF1-4CE5-B633-DB06716BED80}" type="pres">
      <dgm:prSet presAssocID="{CA0E110C-49AE-4E84-8AAF-0A8C4B11AF1B}" presName="sibTrans" presStyleLbl="sibTrans2D1" presStyleIdx="2" presStyleCnt="5"/>
      <dgm:spPr/>
    </dgm:pt>
    <dgm:pt modelId="{A7C9E52E-B7DE-4DF3-872E-904F17186569}" type="pres">
      <dgm:prSet presAssocID="{8BBDDAB4-1EA4-4DDC-A74D-C2FC51BC0C03}" presName="node" presStyleLbl="node1" presStyleIdx="3" presStyleCnt="5" custRadScaleRad="94596" custRadScaleInc="5173">
        <dgm:presLayoutVars>
          <dgm:bulletEnabled val="1"/>
        </dgm:presLayoutVars>
      </dgm:prSet>
      <dgm:spPr/>
    </dgm:pt>
    <dgm:pt modelId="{44830FA5-7F0A-43F1-9E59-163DBA64CD22}" type="pres">
      <dgm:prSet presAssocID="{8BBDDAB4-1EA4-4DDC-A74D-C2FC51BC0C03}" presName="dummy" presStyleCnt="0"/>
      <dgm:spPr/>
    </dgm:pt>
    <dgm:pt modelId="{472AC65F-3D3A-449A-A683-864D74461E54}" type="pres">
      <dgm:prSet presAssocID="{34870B4C-56E8-4A1B-9A66-63F03006B7D4}" presName="sibTrans" presStyleLbl="sibTrans2D1" presStyleIdx="3" presStyleCnt="5"/>
      <dgm:spPr/>
    </dgm:pt>
    <dgm:pt modelId="{FA8B5B06-B750-4519-8AFA-3A973E3CA697}" type="pres">
      <dgm:prSet presAssocID="{A7D7571B-4761-45FE-BA66-69BCF553B84D}" presName="node" presStyleLbl="node1" presStyleIdx="4" presStyleCnt="5" custRadScaleRad="100440" custRadScaleInc="13780">
        <dgm:presLayoutVars>
          <dgm:bulletEnabled val="1"/>
        </dgm:presLayoutVars>
      </dgm:prSet>
      <dgm:spPr/>
    </dgm:pt>
    <dgm:pt modelId="{526040C9-F51A-4319-97E8-CFBD4D42FC39}" type="pres">
      <dgm:prSet presAssocID="{A7D7571B-4761-45FE-BA66-69BCF553B84D}" presName="dummy" presStyleCnt="0"/>
      <dgm:spPr/>
    </dgm:pt>
    <dgm:pt modelId="{C383F79C-52EB-4A20-84E2-C0F8E7719195}" type="pres">
      <dgm:prSet presAssocID="{B360179F-0B6B-49B7-9975-669A9E86EC05}" presName="sibTrans" presStyleLbl="sibTrans2D1" presStyleIdx="4" presStyleCnt="5"/>
      <dgm:spPr/>
    </dgm:pt>
  </dgm:ptLst>
  <dgm:cxnLst>
    <dgm:cxn modelId="{73609606-821C-45D9-8E9B-C6CFF6CF63C5}" type="presOf" srcId="{8BBDDAB4-1EA4-4DDC-A74D-C2FC51BC0C03}" destId="{A7C9E52E-B7DE-4DF3-872E-904F17186569}" srcOrd="0" destOrd="0" presId="urn:microsoft.com/office/officeart/2005/8/layout/radial6"/>
    <dgm:cxn modelId="{13111217-1DB3-4A6B-9A50-BABA2305172E}" type="presOf" srcId="{34870B4C-56E8-4A1B-9A66-63F03006B7D4}" destId="{472AC65F-3D3A-449A-A683-864D74461E54}" srcOrd="0" destOrd="0" presId="urn:microsoft.com/office/officeart/2005/8/layout/radial6"/>
    <dgm:cxn modelId="{E9690718-788C-4EF8-988B-BF9C7B81332A}" type="presOf" srcId="{EB13DF4C-043E-4E12-B0C8-3D7CADEBA8FD}" destId="{4185E513-ED28-4F5E-8CF5-F0844FE95B80}" srcOrd="0" destOrd="0" presId="urn:microsoft.com/office/officeart/2005/8/layout/radial6"/>
    <dgm:cxn modelId="{1DA98223-BA89-41FA-9B23-F02D8E5D38F6}" srcId="{07E4DA1B-68E8-46BA-8AFA-BCDEB1BB0E4E}" destId="{238187A2-BFD1-412B-9B1D-38AF7B8023EF}" srcOrd="0" destOrd="0" parTransId="{CBAC6225-EE82-4CFF-8DC5-470BFE625774}" sibTransId="{EB13DF4C-043E-4E12-B0C8-3D7CADEBA8FD}"/>
    <dgm:cxn modelId="{5721822B-D65C-423C-A96C-9091506B08EF}" type="presOf" srcId="{238187A2-BFD1-412B-9B1D-38AF7B8023EF}" destId="{6CB705B9-C552-4969-A09A-F2084E9D15CE}" srcOrd="0" destOrd="0" presId="urn:microsoft.com/office/officeart/2005/8/layout/radial6"/>
    <dgm:cxn modelId="{639BAC2D-8EB9-42A0-8DB2-D2442CC16555}" type="presOf" srcId="{6BFF5D02-6E44-429B-91D8-03BCC6FED927}" destId="{BB0A010A-0B11-475F-89DD-ACEE40284AC4}" srcOrd="0" destOrd="0" presId="urn:microsoft.com/office/officeart/2005/8/layout/radial6"/>
    <dgm:cxn modelId="{AE661B2F-2CF9-4C9A-BA5F-218EC2903223}" srcId="{07E4DA1B-68E8-46BA-8AFA-BCDEB1BB0E4E}" destId="{26FB711A-9970-4712-8400-C71EC26AE26E}" srcOrd="1" destOrd="0" parTransId="{B7866C24-A96A-4C58-8534-9BA1EC38AFDF}" sibTransId="{20D797D7-40B0-4117-9E0E-0C5EA0A3ACA5}"/>
    <dgm:cxn modelId="{DDB9C861-D534-4102-8776-067624DA9F28}" type="presOf" srcId="{04270082-E174-44A0-8945-68DBA74D5614}" destId="{C018B974-3529-40D5-829F-D434EEC486C8}" srcOrd="0" destOrd="0" presId="urn:microsoft.com/office/officeart/2005/8/layout/radial6"/>
    <dgm:cxn modelId="{9F65F144-B112-4260-9B10-9ACF7ED2B839}" srcId="{07E4DA1B-68E8-46BA-8AFA-BCDEB1BB0E4E}" destId="{6BFF5D02-6E44-429B-91D8-03BCC6FED927}" srcOrd="2" destOrd="0" parTransId="{8752BBF5-D6E3-429E-B2ED-F9F44CC47CE8}" sibTransId="{CA0E110C-49AE-4E84-8AAF-0A8C4B11AF1B}"/>
    <dgm:cxn modelId="{9A12E26C-CE09-437E-90D1-901323D097D7}" type="presOf" srcId="{26FB711A-9970-4712-8400-C71EC26AE26E}" destId="{CEC3D45B-78BA-4AD3-9FE6-651DB9188ECB}" srcOrd="0" destOrd="0" presId="urn:microsoft.com/office/officeart/2005/8/layout/radial6"/>
    <dgm:cxn modelId="{4E165F72-C19F-4ED0-ABC3-E38B51C13562}" srcId="{04270082-E174-44A0-8945-68DBA74D5614}" destId="{07E4DA1B-68E8-46BA-8AFA-BCDEB1BB0E4E}" srcOrd="0" destOrd="0" parTransId="{3A7EC9C6-6884-4ACD-80C3-21826140FD05}" sibTransId="{688842C1-C69A-4CDA-A7CE-3E3FFA7EE595}"/>
    <dgm:cxn modelId="{81446B5A-B148-421C-9C46-DA24F6871A96}" type="presOf" srcId="{07E4DA1B-68E8-46BA-8AFA-BCDEB1BB0E4E}" destId="{B206A2A9-5590-43B6-9889-49860FDB8B64}" srcOrd="0" destOrd="0" presId="urn:microsoft.com/office/officeart/2005/8/layout/radial6"/>
    <dgm:cxn modelId="{F615F480-118C-44CA-8409-CAEFF22952B6}" type="presOf" srcId="{A7D7571B-4761-45FE-BA66-69BCF553B84D}" destId="{FA8B5B06-B750-4519-8AFA-3A973E3CA697}" srcOrd="0" destOrd="0" presId="urn:microsoft.com/office/officeart/2005/8/layout/radial6"/>
    <dgm:cxn modelId="{2237A190-38B9-41CD-899F-B5C9A5AC9571}" type="presOf" srcId="{B360179F-0B6B-49B7-9975-669A9E86EC05}" destId="{C383F79C-52EB-4A20-84E2-C0F8E7719195}" srcOrd="0" destOrd="0" presId="urn:microsoft.com/office/officeart/2005/8/layout/radial6"/>
    <dgm:cxn modelId="{BE35D5DD-205E-4570-A79F-7E13EF9CFA3A}" srcId="{07E4DA1B-68E8-46BA-8AFA-BCDEB1BB0E4E}" destId="{A7D7571B-4761-45FE-BA66-69BCF553B84D}" srcOrd="4" destOrd="0" parTransId="{FE4EEEDF-2B26-4A1B-8F4A-BACE3BC89EF7}" sibTransId="{B360179F-0B6B-49B7-9975-669A9E86EC05}"/>
    <dgm:cxn modelId="{65171CF0-2E84-446B-9FFD-0C13CE7E372B}" srcId="{07E4DA1B-68E8-46BA-8AFA-BCDEB1BB0E4E}" destId="{8BBDDAB4-1EA4-4DDC-A74D-C2FC51BC0C03}" srcOrd="3" destOrd="0" parTransId="{D2B565AD-3433-45A8-B06A-9848748FF758}" sibTransId="{34870B4C-56E8-4A1B-9A66-63F03006B7D4}"/>
    <dgm:cxn modelId="{2E8AB5FC-AE1E-498B-8693-F341E97F50BB}" type="presOf" srcId="{CA0E110C-49AE-4E84-8AAF-0A8C4B11AF1B}" destId="{8DEBC8B9-6FF1-4CE5-B633-DB06716BED80}" srcOrd="0" destOrd="0" presId="urn:microsoft.com/office/officeart/2005/8/layout/radial6"/>
    <dgm:cxn modelId="{76996CFF-C6DE-4C7F-BA8B-FA1E92FAE6C5}" type="presOf" srcId="{20D797D7-40B0-4117-9E0E-0C5EA0A3ACA5}" destId="{933AB8BA-7641-485C-83C2-DD46296A8AEF}" srcOrd="0" destOrd="0" presId="urn:microsoft.com/office/officeart/2005/8/layout/radial6"/>
    <dgm:cxn modelId="{D876EE23-BF51-4B72-8CB7-0D951B6B45F3}" type="presParOf" srcId="{C018B974-3529-40D5-829F-D434EEC486C8}" destId="{B206A2A9-5590-43B6-9889-49860FDB8B64}" srcOrd="0" destOrd="0" presId="urn:microsoft.com/office/officeart/2005/8/layout/radial6"/>
    <dgm:cxn modelId="{C41C8ABE-2ED3-47E6-872B-7AC0E5650BC5}" type="presParOf" srcId="{C018B974-3529-40D5-829F-D434EEC486C8}" destId="{6CB705B9-C552-4969-A09A-F2084E9D15CE}" srcOrd="1" destOrd="0" presId="urn:microsoft.com/office/officeart/2005/8/layout/radial6"/>
    <dgm:cxn modelId="{50F32750-714C-4DFB-92AF-728300E66530}" type="presParOf" srcId="{C018B974-3529-40D5-829F-D434EEC486C8}" destId="{02DE2933-8B6F-4EC4-9B7A-0AB9BA7E7883}" srcOrd="2" destOrd="0" presId="urn:microsoft.com/office/officeart/2005/8/layout/radial6"/>
    <dgm:cxn modelId="{7915FFCD-FA59-4D2C-A70E-96C6AA663779}" type="presParOf" srcId="{C018B974-3529-40D5-829F-D434EEC486C8}" destId="{4185E513-ED28-4F5E-8CF5-F0844FE95B80}" srcOrd="3" destOrd="0" presId="urn:microsoft.com/office/officeart/2005/8/layout/radial6"/>
    <dgm:cxn modelId="{9A7D3670-BBE3-4DF7-B38C-2A6387CB2247}" type="presParOf" srcId="{C018B974-3529-40D5-829F-D434EEC486C8}" destId="{CEC3D45B-78BA-4AD3-9FE6-651DB9188ECB}" srcOrd="4" destOrd="0" presId="urn:microsoft.com/office/officeart/2005/8/layout/radial6"/>
    <dgm:cxn modelId="{5CB19870-4768-402F-A9F1-374C3EE5A516}" type="presParOf" srcId="{C018B974-3529-40D5-829F-D434EEC486C8}" destId="{21ED8D57-88C5-4722-8CB1-A92304834B9C}" srcOrd="5" destOrd="0" presId="urn:microsoft.com/office/officeart/2005/8/layout/radial6"/>
    <dgm:cxn modelId="{CC2F9B05-187D-4A64-915F-D12D095DD218}" type="presParOf" srcId="{C018B974-3529-40D5-829F-D434EEC486C8}" destId="{933AB8BA-7641-485C-83C2-DD46296A8AEF}" srcOrd="6" destOrd="0" presId="urn:microsoft.com/office/officeart/2005/8/layout/radial6"/>
    <dgm:cxn modelId="{DDC81FB2-7DC9-4D44-98E4-CE020D8945D2}" type="presParOf" srcId="{C018B974-3529-40D5-829F-D434EEC486C8}" destId="{BB0A010A-0B11-475F-89DD-ACEE40284AC4}" srcOrd="7" destOrd="0" presId="urn:microsoft.com/office/officeart/2005/8/layout/radial6"/>
    <dgm:cxn modelId="{E686EB38-4B24-4458-ADD9-01EA10983365}" type="presParOf" srcId="{C018B974-3529-40D5-829F-D434EEC486C8}" destId="{82EC8BC7-514C-46F8-B9E0-0D02474662C3}" srcOrd="8" destOrd="0" presId="urn:microsoft.com/office/officeart/2005/8/layout/radial6"/>
    <dgm:cxn modelId="{F4F90B48-3A67-431C-847D-625DFBCBF4C3}" type="presParOf" srcId="{C018B974-3529-40D5-829F-D434EEC486C8}" destId="{8DEBC8B9-6FF1-4CE5-B633-DB06716BED80}" srcOrd="9" destOrd="0" presId="urn:microsoft.com/office/officeart/2005/8/layout/radial6"/>
    <dgm:cxn modelId="{CFA261EF-DE6D-4DA3-823E-FDAFD5630FFD}" type="presParOf" srcId="{C018B974-3529-40D5-829F-D434EEC486C8}" destId="{A7C9E52E-B7DE-4DF3-872E-904F17186569}" srcOrd="10" destOrd="0" presId="urn:microsoft.com/office/officeart/2005/8/layout/radial6"/>
    <dgm:cxn modelId="{FC4D95C2-2B73-44E7-9991-0DBA25882EB5}" type="presParOf" srcId="{C018B974-3529-40D5-829F-D434EEC486C8}" destId="{44830FA5-7F0A-43F1-9E59-163DBA64CD22}" srcOrd="11" destOrd="0" presId="urn:microsoft.com/office/officeart/2005/8/layout/radial6"/>
    <dgm:cxn modelId="{9491E444-3630-42F7-8B6E-E8383E867577}" type="presParOf" srcId="{C018B974-3529-40D5-829F-D434EEC486C8}" destId="{472AC65F-3D3A-449A-A683-864D74461E54}" srcOrd="12" destOrd="0" presId="urn:microsoft.com/office/officeart/2005/8/layout/radial6"/>
    <dgm:cxn modelId="{C14C1970-2DE1-4DAA-9A8B-2A404BA4B036}" type="presParOf" srcId="{C018B974-3529-40D5-829F-D434EEC486C8}" destId="{FA8B5B06-B750-4519-8AFA-3A973E3CA697}" srcOrd="13" destOrd="0" presId="urn:microsoft.com/office/officeart/2005/8/layout/radial6"/>
    <dgm:cxn modelId="{6BAACD15-B62D-49BB-AD69-0619CE021A4E}" type="presParOf" srcId="{C018B974-3529-40D5-829F-D434EEC486C8}" destId="{526040C9-F51A-4319-97E8-CFBD4D42FC39}" srcOrd="14" destOrd="0" presId="urn:microsoft.com/office/officeart/2005/8/layout/radial6"/>
    <dgm:cxn modelId="{C1C1AB06-A5DB-4DC9-BCB8-866E20544F2F}" type="presParOf" srcId="{C018B974-3529-40D5-829F-D434EEC486C8}" destId="{C383F79C-52EB-4A20-84E2-C0F8E7719195}" srcOrd="15" destOrd="0" presId="urn:microsoft.com/office/officeart/2005/8/layout/radial6"/>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3F79C-52EB-4A20-84E2-C0F8E7719195}">
      <dsp:nvSpPr>
        <dsp:cNvPr id="0" name=""/>
        <dsp:cNvSpPr/>
      </dsp:nvSpPr>
      <dsp:spPr>
        <a:xfrm>
          <a:off x="3087087" y="1210320"/>
          <a:ext cx="5642621" cy="5642621"/>
        </a:xfrm>
        <a:prstGeom prst="blockArc">
          <a:avLst>
            <a:gd name="adj1" fmla="val 12588658"/>
            <a:gd name="adj2" fmla="val 16486998"/>
            <a:gd name="adj3" fmla="val 4642"/>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72AC65F-3D3A-449A-A683-864D74461E54}">
      <dsp:nvSpPr>
        <dsp:cNvPr id="0" name=""/>
        <dsp:cNvSpPr/>
      </dsp:nvSpPr>
      <dsp:spPr>
        <a:xfrm>
          <a:off x="3316883" y="691892"/>
          <a:ext cx="5642621" cy="5642621"/>
        </a:xfrm>
        <a:prstGeom prst="blockArc">
          <a:avLst>
            <a:gd name="adj1" fmla="val 7559992"/>
            <a:gd name="adj2" fmla="val 11880009"/>
            <a:gd name="adj3" fmla="val 464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DEBC8B9-6FF1-4CE5-B633-DB06716BED80}">
      <dsp:nvSpPr>
        <dsp:cNvPr id="0" name=""/>
        <dsp:cNvSpPr/>
      </dsp:nvSpPr>
      <dsp:spPr>
        <a:xfrm>
          <a:off x="3316883" y="691893"/>
          <a:ext cx="5642621" cy="5642621"/>
        </a:xfrm>
        <a:prstGeom prst="blockArc">
          <a:avLst>
            <a:gd name="adj1" fmla="val 3239991"/>
            <a:gd name="adj2" fmla="val 7559992"/>
            <a:gd name="adj3" fmla="val 464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33AB8BA-7641-485C-83C2-DD46296A8AEF}">
      <dsp:nvSpPr>
        <dsp:cNvPr id="0" name=""/>
        <dsp:cNvSpPr/>
      </dsp:nvSpPr>
      <dsp:spPr>
        <a:xfrm>
          <a:off x="3286965" y="766515"/>
          <a:ext cx="5642621" cy="5642621"/>
        </a:xfrm>
        <a:prstGeom prst="blockArc">
          <a:avLst>
            <a:gd name="adj1" fmla="val 20461169"/>
            <a:gd name="adj2" fmla="val 3146817"/>
            <a:gd name="adj3" fmla="val 464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185E513-ED28-4F5E-8CF5-F0844FE95B80}">
      <dsp:nvSpPr>
        <dsp:cNvPr id="0" name=""/>
        <dsp:cNvSpPr/>
      </dsp:nvSpPr>
      <dsp:spPr>
        <a:xfrm>
          <a:off x="3474813" y="1215389"/>
          <a:ext cx="5642621" cy="5642621"/>
        </a:xfrm>
        <a:prstGeom prst="blockArc">
          <a:avLst>
            <a:gd name="adj1" fmla="val 16002889"/>
            <a:gd name="adj2" fmla="val 19804046"/>
            <a:gd name="adj3" fmla="val 464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206A2A9-5590-43B6-9889-49860FDB8B64}">
      <dsp:nvSpPr>
        <dsp:cNvPr id="0" name=""/>
        <dsp:cNvSpPr/>
      </dsp:nvSpPr>
      <dsp:spPr>
        <a:xfrm>
          <a:off x="4796730" y="2382667"/>
          <a:ext cx="2598539" cy="259853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PROBLEM STATEMENT</a:t>
          </a:r>
        </a:p>
        <a:p>
          <a:pPr marL="0" lvl="0" indent="0" algn="ctr" defTabSz="1244600">
            <a:lnSpc>
              <a:spcPct val="90000"/>
            </a:lnSpc>
            <a:spcBef>
              <a:spcPct val="0"/>
            </a:spcBef>
            <a:spcAft>
              <a:spcPct val="35000"/>
            </a:spcAft>
            <a:buNone/>
          </a:pPr>
          <a:r>
            <a:rPr lang="en-IN" sz="2800" kern="1200" dirty="0"/>
            <a:t>(COVID-19)</a:t>
          </a:r>
        </a:p>
      </dsp:txBody>
      <dsp:txXfrm>
        <a:off x="5177277" y="2763214"/>
        <a:ext cx="1837445" cy="1837445"/>
      </dsp:txXfrm>
    </dsp:sp>
    <dsp:sp modelId="{6CB705B9-C552-4969-A09A-F2084E9D15CE}">
      <dsp:nvSpPr>
        <dsp:cNvPr id="0" name=""/>
        <dsp:cNvSpPr/>
      </dsp:nvSpPr>
      <dsp:spPr>
        <a:xfrm>
          <a:off x="5228711" y="375912"/>
          <a:ext cx="1818977" cy="1818977"/>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Tw Cen MT" panose="020B0602020104020603" pitchFamily="34" charset="0"/>
            </a:rPr>
            <a:t>Overcrowding in local vegetable </a:t>
          </a:r>
          <a:r>
            <a:rPr lang="en-IN" sz="1400" b="0" kern="1200" dirty="0">
              <a:latin typeface="Tw Cen MT" panose="020B0602020104020603" pitchFamily="34" charset="0"/>
            </a:rPr>
            <a:t>markets</a:t>
          </a:r>
          <a:r>
            <a:rPr lang="en-IN" sz="1400" kern="1200" dirty="0">
              <a:latin typeface="Tw Cen MT" panose="020B0602020104020603" pitchFamily="34" charset="0"/>
            </a:rPr>
            <a:t> results in violation of social distancing </a:t>
          </a:r>
        </a:p>
      </dsp:txBody>
      <dsp:txXfrm>
        <a:off x="5495094" y="642295"/>
        <a:ext cx="1286211" cy="1286211"/>
      </dsp:txXfrm>
    </dsp:sp>
    <dsp:sp modelId="{CEC3D45B-78BA-4AD3-9FE6-651DB9188ECB}">
      <dsp:nvSpPr>
        <dsp:cNvPr id="0" name=""/>
        <dsp:cNvSpPr/>
      </dsp:nvSpPr>
      <dsp:spPr>
        <a:xfrm>
          <a:off x="7774873" y="1752107"/>
          <a:ext cx="1818977" cy="1818977"/>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Tw Cen MT" panose="020B0602020104020603" pitchFamily="34" charset="0"/>
            </a:rPr>
            <a:t>Economic recession</a:t>
          </a:r>
        </a:p>
      </dsp:txBody>
      <dsp:txXfrm>
        <a:off x="8041256" y="2018490"/>
        <a:ext cx="1286211" cy="1286211"/>
      </dsp:txXfrm>
    </dsp:sp>
    <dsp:sp modelId="{BB0A010A-0B11-475F-89DD-ACEE40284AC4}">
      <dsp:nvSpPr>
        <dsp:cNvPr id="0" name=""/>
        <dsp:cNvSpPr/>
      </dsp:nvSpPr>
      <dsp:spPr>
        <a:xfrm>
          <a:off x="6848546" y="4833222"/>
          <a:ext cx="1818977" cy="1818977"/>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Tw Cen MT" panose="020B0602020104020603" pitchFamily="34" charset="0"/>
            </a:rPr>
            <a:t>Due to all this there is price hike and suffering of farmers</a:t>
          </a:r>
        </a:p>
      </dsp:txBody>
      <dsp:txXfrm>
        <a:off x="7114929" y="5099605"/>
        <a:ext cx="1286211" cy="1286211"/>
      </dsp:txXfrm>
    </dsp:sp>
    <dsp:sp modelId="{A7C9E52E-B7DE-4DF3-872E-904F17186569}">
      <dsp:nvSpPr>
        <dsp:cNvPr id="0" name=""/>
        <dsp:cNvSpPr/>
      </dsp:nvSpPr>
      <dsp:spPr>
        <a:xfrm>
          <a:off x="3608875" y="4833230"/>
          <a:ext cx="1818977" cy="1818977"/>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Tw Cen MT" panose="020B0602020104020603" pitchFamily="34" charset="0"/>
            </a:rPr>
            <a:t>With less transportation acute shortage in groceries</a:t>
          </a:r>
        </a:p>
      </dsp:txBody>
      <dsp:txXfrm>
        <a:off x="3875258" y="5099613"/>
        <a:ext cx="1286211" cy="1286211"/>
      </dsp:txXfrm>
    </dsp:sp>
    <dsp:sp modelId="{FA8B5B06-B750-4519-8AFA-3A973E3CA697}">
      <dsp:nvSpPr>
        <dsp:cNvPr id="0" name=""/>
        <dsp:cNvSpPr/>
      </dsp:nvSpPr>
      <dsp:spPr>
        <a:xfrm>
          <a:off x="2607759" y="1752110"/>
          <a:ext cx="1818977" cy="1818977"/>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Tw Cen MT" panose="020B0602020104020603" pitchFamily="34" charset="0"/>
            </a:rPr>
            <a:t>Less number of transportation of goods of farmer</a:t>
          </a:r>
        </a:p>
      </dsp:txBody>
      <dsp:txXfrm>
        <a:off x="2874142" y="2018493"/>
        <a:ext cx="1286211" cy="128621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80089-6345-43B5-8D4F-6D7A0272F931}" type="datetimeFigureOut">
              <a:rPr lang="en-IN" smtClean="0"/>
              <a:t>17-06-2020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8B153-B8EA-4344-A712-7B1105B91648}" type="slidenum">
              <a:rPr lang="en-IN" smtClean="0"/>
              <a:t>‹#›</a:t>
            </a:fld>
            <a:endParaRPr lang="en-IN"/>
          </a:p>
        </p:txBody>
      </p:sp>
    </p:spTree>
    <p:extLst>
      <p:ext uri="{BB962C8B-B14F-4D97-AF65-F5344CB8AC3E}">
        <p14:creationId xmlns:p14="http://schemas.microsoft.com/office/powerpoint/2010/main" val="1297606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EDBC0A-CDF2-4E4E-A4D3-F46DA9616496}" type="slidenum">
              <a:rPr lang="en-US" smtClean="0"/>
              <a:t>8</a:t>
            </a:fld>
            <a:endParaRPr lang="en-US"/>
          </a:p>
        </p:txBody>
      </p:sp>
    </p:spTree>
    <p:extLst>
      <p:ext uri="{BB962C8B-B14F-4D97-AF65-F5344CB8AC3E}">
        <p14:creationId xmlns:p14="http://schemas.microsoft.com/office/powerpoint/2010/main" val="262160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IN" dirty="0"/>
          </a:p>
        </p:txBody>
      </p:sp>
      <p:sp>
        <p:nvSpPr>
          <p:cNvPr id="4" name="Slide Number Placeholder 3"/>
          <p:cNvSpPr>
            <a:spLocks noGrp="1"/>
          </p:cNvSpPr>
          <p:nvPr>
            <p:ph type="sldNum" sz="quarter" idx="5"/>
          </p:nvPr>
        </p:nvSpPr>
        <p:spPr/>
        <p:txBody>
          <a:bodyPr/>
          <a:lstStyle/>
          <a:p>
            <a:fld id="{04A8B153-B8EA-4344-A712-7B1105B91648}" type="slidenum">
              <a:rPr lang="en-IN" smtClean="0"/>
              <a:t>23</a:t>
            </a:fld>
            <a:endParaRPr lang="en-IN"/>
          </a:p>
        </p:txBody>
      </p:sp>
    </p:spTree>
    <p:extLst>
      <p:ext uri="{BB962C8B-B14F-4D97-AF65-F5344CB8AC3E}">
        <p14:creationId xmlns:p14="http://schemas.microsoft.com/office/powerpoint/2010/main" val="3081117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1" y="578507"/>
            <a:ext cx="9569513" cy="1628853"/>
          </a:xfrm>
          <a:noFill/>
          <a:effectLst>
            <a:outerShdw blurRad="50800" dist="38100" dir="2700000" algn="tl" rotWithShape="0">
              <a:prstClr val="black">
                <a:alpha val="40000"/>
              </a:prstClr>
            </a:outerShdw>
          </a:effectLst>
        </p:spPr>
        <p:txBody>
          <a:bodyPr>
            <a:normAutofit/>
          </a:bodyPr>
          <a:lstStyle>
            <a:lvl1pPr algn="r">
              <a:defRPr sz="4800">
                <a:solidFill>
                  <a:schemeClr val="accent6">
                    <a:lumMod val="75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820261" y="2207359"/>
            <a:ext cx="9569513" cy="814427"/>
          </a:xfrm>
        </p:spPr>
        <p:txBody>
          <a:bodyPr>
            <a:normAutofit/>
          </a:bodyPr>
          <a:lstStyle>
            <a:lvl1pPr marL="0" indent="0" algn="r">
              <a:buNone/>
              <a:defRPr sz="3733" b="0" i="0">
                <a:solidFill>
                  <a:schemeClr val="bg1">
                    <a:lumMod val="5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DBEB9C-59B8-4F4D-B4A6-4E14625B6D0B}"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251271718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1AF61A0-6942-49FE-AA01-A6CFB815BFA9}"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1681234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AF61A0-6942-49FE-AA01-A6CFB815BFA9}"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2530729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AF61A0-6942-49FE-AA01-A6CFB815BFA9}"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E6EEFA-84E0-4BBD-8EB3-F64887958610}" type="slidenum">
              <a:rPr lang="en-IN" smtClean="0"/>
              <a:t>‹#›</a:t>
            </a:fld>
            <a:endParaRPr lang="en-IN"/>
          </a:p>
        </p:txBody>
      </p:sp>
      <p:pic>
        <p:nvPicPr>
          <p:cNvPr id="7" name="Picture 6" descr="E:\websites\free-power-point-templates\2012\logos.png">
            <a:extLst>
              <a:ext uri="{FF2B5EF4-FFF2-40B4-BE49-F238E27FC236}">
                <a16:creationId xmlns:a16="http://schemas.microsoft.com/office/drawing/2014/main" id="{ED38B126-F850-4970-96DD-0124EC76CD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24408"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33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1"/>
            <a:ext cx="10994760" cy="1018033"/>
          </a:xfrm>
        </p:spPr>
        <p:txBody>
          <a:bodyPr>
            <a:normAutofit/>
          </a:bodyPr>
          <a:lstStyle>
            <a:lvl1pPr algn="r">
              <a:defRPr sz="4800" baseline="0">
                <a:solidFill>
                  <a:schemeClr val="accent6">
                    <a:lumMod val="75000"/>
                  </a:schemeClr>
                </a:solidFill>
                <a:effectLst>
                  <a:outerShdw blurRad="50800" dist="38100" dir="2700000" algn="tl" rotWithShape="0">
                    <a:prstClr val="black">
                      <a:alpha val="40000"/>
                    </a:prstClr>
                  </a:outerShdw>
                </a:effectLst>
                <a:latin typeface="Tw Cen MT" panose="020B0602020104020603" pitchFamily="34" charset="0"/>
              </a:defRPr>
            </a:lvl1pPr>
          </a:lstStyle>
          <a:p>
            <a:r>
              <a:rPr lang="en-US" dirty="0"/>
              <a:t>Click to edit Master title style</a:t>
            </a:r>
          </a:p>
        </p:txBody>
      </p:sp>
      <p:sp>
        <p:nvSpPr>
          <p:cNvPr id="3" name="Content Placeholder 2"/>
          <p:cNvSpPr>
            <a:spLocks noGrp="1"/>
          </p:cNvSpPr>
          <p:nvPr>
            <p:ph idx="1"/>
          </p:nvPr>
        </p:nvSpPr>
        <p:spPr>
          <a:xfrm>
            <a:off x="598621" y="2207359"/>
            <a:ext cx="10994760" cy="4072135"/>
          </a:xfrm>
        </p:spPr>
        <p:txBody>
          <a:bodyPr/>
          <a:lstStyle>
            <a:lvl1pPr algn="l">
              <a:defRPr sz="3733">
                <a:solidFill>
                  <a:schemeClr val="bg1">
                    <a:lumMod val="50000"/>
                  </a:schemeClr>
                </a:solidFill>
                <a:latin typeface="Tw Cen MT" panose="020B0602020104020603" pitchFamily="34" charset="0"/>
              </a:defRPr>
            </a:lvl1pPr>
            <a:lvl2pPr algn="l">
              <a:defRPr>
                <a:solidFill>
                  <a:schemeClr val="bg1">
                    <a:lumMod val="50000"/>
                  </a:schemeClr>
                </a:solidFill>
                <a:latin typeface="Tw Cen MT" panose="020B0602020104020603" pitchFamily="34" charset="0"/>
              </a:defRPr>
            </a:lvl2pPr>
            <a:lvl3pPr algn="l">
              <a:defRPr>
                <a:solidFill>
                  <a:schemeClr val="bg1">
                    <a:lumMod val="50000"/>
                  </a:schemeClr>
                </a:solidFill>
                <a:latin typeface="Tw Cen MT" panose="020B0602020104020603" pitchFamily="34" charset="0"/>
              </a:defRPr>
            </a:lvl3pPr>
            <a:lvl4pPr algn="l">
              <a:defRPr>
                <a:solidFill>
                  <a:schemeClr val="bg1">
                    <a:lumMod val="50000"/>
                  </a:schemeClr>
                </a:solidFill>
                <a:latin typeface="Tw Cen MT" panose="020B0602020104020603" pitchFamily="34" charset="0"/>
              </a:defRPr>
            </a:lvl4pPr>
            <a:lvl5pPr algn="l">
              <a:defRPr>
                <a:solidFill>
                  <a:schemeClr val="bg1">
                    <a:lumMod val="50000"/>
                  </a:schemeClr>
                </a:solidFill>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DBEB9C-59B8-4F4D-B4A6-4E14625B6D0B}"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2010419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49114" y="578507"/>
            <a:ext cx="8347873" cy="763525"/>
          </a:xfrm>
        </p:spPr>
        <p:txBody>
          <a:bodyPr>
            <a:normAutofit/>
          </a:bodyPr>
          <a:lstStyle>
            <a:lvl1pPr algn="l">
              <a:defRPr sz="4800">
                <a:solidFill>
                  <a:schemeClr val="accent6">
                    <a:lumMod val="75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449114" y="1596541"/>
            <a:ext cx="8347873" cy="4681415"/>
          </a:xfrm>
        </p:spPr>
        <p:txBody>
          <a:bodyPr/>
          <a:lstStyle>
            <a:lvl1pPr>
              <a:defRPr sz="3733">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AF61A0-6942-49FE-AA01-A6CFB815BFA9}"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1370195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AF61A0-6942-49FE-AA01-A6CFB815BFA9}"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311100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AF61A0-6942-49FE-AA01-A6CFB815BFA9}"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407636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1"/>
            <a:ext cx="10994760" cy="1018033"/>
          </a:xfrm>
        </p:spPr>
        <p:txBody>
          <a:bodyPr>
            <a:normAutofit/>
          </a:bodyPr>
          <a:lstStyle>
            <a:lvl1pPr algn="r">
              <a:defRPr sz="4800" baseline="0">
                <a:solidFill>
                  <a:schemeClr val="accent6">
                    <a:lumMod val="75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382025"/>
            <a:ext cx="5386917" cy="639763"/>
          </a:xfrm>
        </p:spPr>
        <p:txBody>
          <a:bodyPr anchor="b"/>
          <a:lstStyle>
            <a:lvl1pPr marL="0" indent="0" algn="ctr">
              <a:buNone/>
              <a:defRPr sz="3200" b="1">
                <a:solidFill>
                  <a:schemeClr val="bg1">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3021787"/>
            <a:ext cx="5386917" cy="2850495"/>
          </a:xfrm>
        </p:spPr>
        <p:txBody>
          <a:bodyPr/>
          <a:lstStyle>
            <a:lvl1pPr algn="ctr">
              <a:defRPr sz="3200">
                <a:solidFill>
                  <a:schemeClr val="bg1">
                    <a:lumMod val="50000"/>
                  </a:schemeClr>
                </a:solidFill>
              </a:defRPr>
            </a:lvl1pPr>
            <a:lvl2pPr algn="ctr">
              <a:defRPr sz="2667">
                <a:solidFill>
                  <a:schemeClr val="bg1">
                    <a:lumMod val="50000"/>
                  </a:schemeClr>
                </a:solidFill>
              </a:defRPr>
            </a:lvl2pPr>
            <a:lvl3pPr algn="ctr">
              <a:defRPr sz="2400">
                <a:solidFill>
                  <a:schemeClr val="bg1">
                    <a:lumMod val="50000"/>
                  </a:schemeClr>
                </a:solidFill>
              </a:defRPr>
            </a:lvl3pPr>
            <a:lvl4pPr algn="ctr">
              <a:defRPr sz="2133">
                <a:solidFill>
                  <a:schemeClr val="bg1">
                    <a:lumMod val="50000"/>
                  </a:schemeClr>
                </a:solidFill>
              </a:defRPr>
            </a:lvl4pPr>
            <a:lvl5pPr algn="ctr">
              <a:defRPr sz="2133">
                <a:solidFill>
                  <a:schemeClr val="bg1">
                    <a:lumMod val="50000"/>
                  </a:schemeClr>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382025"/>
            <a:ext cx="5389033" cy="639763"/>
          </a:xfrm>
        </p:spPr>
        <p:txBody>
          <a:bodyPr anchor="b"/>
          <a:lstStyle>
            <a:lvl1pPr marL="0" indent="0" algn="ctr">
              <a:buNone/>
              <a:defRPr sz="3200" b="1">
                <a:solidFill>
                  <a:schemeClr val="bg1">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3021787"/>
            <a:ext cx="5389033" cy="2850495"/>
          </a:xfrm>
        </p:spPr>
        <p:txBody>
          <a:bodyPr/>
          <a:lstStyle>
            <a:lvl1pPr algn="ctr">
              <a:defRPr sz="3200">
                <a:solidFill>
                  <a:schemeClr val="bg1">
                    <a:lumMod val="50000"/>
                  </a:schemeClr>
                </a:solidFill>
              </a:defRPr>
            </a:lvl1pPr>
            <a:lvl2pPr algn="ctr">
              <a:defRPr sz="2667">
                <a:solidFill>
                  <a:schemeClr val="bg1">
                    <a:lumMod val="50000"/>
                  </a:schemeClr>
                </a:solidFill>
              </a:defRPr>
            </a:lvl2pPr>
            <a:lvl3pPr algn="ctr">
              <a:defRPr sz="2400">
                <a:solidFill>
                  <a:schemeClr val="bg1">
                    <a:lumMod val="50000"/>
                  </a:schemeClr>
                </a:solidFill>
              </a:defRPr>
            </a:lvl3pPr>
            <a:lvl4pPr algn="ctr">
              <a:defRPr sz="2133">
                <a:solidFill>
                  <a:schemeClr val="bg1">
                    <a:lumMod val="50000"/>
                  </a:schemeClr>
                </a:solidFill>
              </a:defRPr>
            </a:lvl4pPr>
            <a:lvl5pPr algn="ctr">
              <a:defRPr sz="2133">
                <a:solidFill>
                  <a:schemeClr val="bg1">
                    <a:lumMod val="50000"/>
                  </a:schemeClr>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AF61A0-6942-49FE-AA01-A6CFB815BFA9}" type="datetimeFigureOut">
              <a:rPr lang="en-IN" smtClean="0"/>
              <a:t>17-06-2020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55677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AF61A0-6942-49FE-AA01-A6CFB815BFA9}" type="datetimeFigureOut">
              <a:rPr lang="en-IN" smtClean="0"/>
              <a:t>17-06-2020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9376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AF61A0-6942-49FE-AA01-A6CFB815BFA9}" type="datetimeFigureOut">
              <a:rPr lang="en-IN" smtClean="0"/>
              <a:t>17-06-2020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17137062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1AF61A0-6942-49FE-AA01-A6CFB815BFA9}"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E6EEFA-84E0-4BBD-8EB3-F64887958610}" type="slidenum">
              <a:rPr lang="en-IN" smtClean="0"/>
              <a:t>‹#›</a:t>
            </a:fld>
            <a:endParaRPr lang="en-IN"/>
          </a:p>
        </p:txBody>
      </p:sp>
    </p:spTree>
    <p:extLst>
      <p:ext uri="{BB962C8B-B14F-4D97-AF65-F5344CB8AC3E}">
        <p14:creationId xmlns:p14="http://schemas.microsoft.com/office/powerpoint/2010/main" val="3346950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1AF61A0-6942-49FE-AA01-A6CFB815BFA9}" type="datetimeFigureOut">
              <a:rPr lang="en-IN" smtClean="0"/>
              <a:t>17-06-2020</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8E6EEFA-84E0-4BBD-8EB3-F64887958610}" type="slidenum">
              <a:rPr lang="en-IN" smtClean="0"/>
              <a:t>‹#›</a:t>
            </a:fld>
            <a:endParaRPr lang="en-IN"/>
          </a:p>
        </p:txBody>
      </p:sp>
    </p:spTree>
    <p:extLst>
      <p:ext uri="{BB962C8B-B14F-4D97-AF65-F5344CB8AC3E}">
        <p14:creationId xmlns:p14="http://schemas.microsoft.com/office/powerpoint/2010/main" val="4176143461"/>
      </p:ext>
    </p:extLst>
  </p:cSld>
  <p:clrMap bg1="lt1" tx1="dk1" bg2="lt2" tx2="dk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Lst>
  <p:transition>
    <p:fade thruBlk="1"/>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47.sv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50.sv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FFA5-C6B6-4259-8A82-5DBBB6ED7861}"/>
              </a:ext>
            </a:extLst>
          </p:cNvPr>
          <p:cNvSpPr>
            <a:spLocks noGrp="1"/>
          </p:cNvSpPr>
          <p:nvPr>
            <p:ph type="ctrTitle"/>
          </p:nvPr>
        </p:nvSpPr>
        <p:spPr>
          <a:xfrm>
            <a:off x="1391237" y="0"/>
            <a:ext cx="8064675" cy="2278427"/>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r>
              <a:rPr lang="en-IN" sz="8800" b="1" i="1" dirty="0">
                <a:solidFill>
                  <a:srgbClr val="00B050"/>
                </a:solidFill>
                <a:latin typeface="Comic Sans MS" panose="030F0702030302020204" pitchFamily="66" charset="0"/>
              </a:rPr>
              <a:t>FARMGROCER</a:t>
            </a:r>
          </a:p>
        </p:txBody>
      </p:sp>
      <p:sp>
        <p:nvSpPr>
          <p:cNvPr id="3" name="Subtitle 2">
            <a:extLst>
              <a:ext uri="{FF2B5EF4-FFF2-40B4-BE49-F238E27FC236}">
                <a16:creationId xmlns:a16="http://schemas.microsoft.com/office/drawing/2014/main" id="{A79F7096-687C-42EB-8D69-E465C5A31D8E}"/>
              </a:ext>
            </a:extLst>
          </p:cNvPr>
          <p:cNvSpPr>
            <a:spLocks noGrp="1"/>
          </p:cNvSpPr>
          <p:nvPr>
            <p:ph type="subTitle" idx="1"/>
          </p:nvPr>
        </p:nvSpPr>
        <p:spPr>
          <a:xfrm>
            <a:off x="5423575" y="1987520"/>
            <a:ext cx="6557408" cy="977621"/>
          </a:xfrm>
        </p:spPr>
        <p:txBody>
          <a:bodyPr>
            <a:normAutofit/>
          </a:bodyPr>
          <a:lstStyle/>
          <a:p>
            <a:pPr algn="r"/>
            <a:r>
              <a:rPr lang="en-US" sz="2800" dirty="0">
                <a:solidFill>
                  <a:schemeClr val="tx1">
                    <a:lumMod val="95000"/>
                    <a:lumOff val="5000"/>
                  </a:schemeClr>
                </a:solidFill>
                <a:latin typeface="Tw Cen MT" panose="020B0602020104020603" pitchFamily="34" charset="0"/>
              </a:rPr>
              <a:t>Team – B4</a:t>
            </a:r>
            <a:endParaRPr lang="en-IN" sz="2800" dirty="0">
              <a:solidFill>
                <a:schemeClr val="tx1">
                  <a:lumMod val="95000"/>
                  <a:lumOff val="5000"/>
                </a:schemeClr>
              </a:solidFill>
              <a:latin typeface="Tw Cen MT" panose="020B0602020104020603" pitchFamily="34" charset="0"/>
            </a:endParaRPr>
          </a:p>
        </p:txBody>
      </p:sp>
      <p:pic>
        <p:nvPicPr>
          <p:cNvPr id="5" name="Picture 4">
            <a:extLst>
              <a:ext uri="{FF2B5EF4-FFF2-40B4-BE49-F238E27FC236}">
                <a16:creationId xmlns:a16="http://schemas.microsoft.com/office/drawing/2014/main" id="{5933F4BB-80E0-4506-8986-96FBA03999F5}"/>
              </a:ext>
            </a:extLst>
          </p:cNvPr>
          <p:cNvPicPr>
            <a:picLocks noChangeAspect="1"/>
          </p:cNvPicPr>
          <p:nvPr/>
        </p:nvPicPr>
        <p:blipFill>
          <a:blip r:embed="rId2"/>
          <a:stretch>
            <a:fillRect/>
          </a:stretch>
        </p:blipFill>
        <p:spPr>
          <a:xfrm>
            <a:off x="10705842" y="0"/>
            <a:ext cx="1486159" cy="15470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17069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FFFF00"/>
          </a:fgClr>
          <a:bgClr>
            <a:schemeClr val="bg1"/>
          </a:bgClr>
        </a:patt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E7180BD-B1D2-4DF3-BB66-B5DB48D74450}"/>
              </a:ext>
            </a:extLst>
          </p:cNvPr>
          <p:cNvPicPr>
            <a:picLocks noChangeAspect="1"/>
          </p:cNvPicPr>
          <p:nvPr/>
        </p:nvPicPr>
        <p:blipFill>
          <a:blip r:embed="rId2"/>
          <a:stretch>
            <a:fillRect/>
          </a:stretch>
        </p:blipFill>
        <p:spPr>
          <a:xfrm>
            <a:off x="5259980" y="3829029"/>
            <a:ext cx="821913" cy="925496"/>
          </a:xfrm>
          <a:prstGeom prst="rect">
            <a:avLst/>
          </a:prstGeom>
        </p:spPr>
      </p:pic>
      <p:cxnSp>
        <p:nvCxnSpPr>
          <p:cNvPr id="3" name="Straight Connector 2">
            <a:extLst>
              <a:ext uri="{FF2B5EF4-FFF2-40B4-BE49-F238E27FC236}">
                <a16:creationId xmlns:a16="http://schemas.microsoft.com/office/drawing/2014/main" id="{3AB68EF5-FADD-4A87-B45E-A8236EAD799D}"/>
              </a:ext>
            </a:extLst>
          </p:cNvPr>
          <p:cNvCxnSpPr>
            <a:cxnSpLocks/>
          </p:cNvCxnSpPr>
          <p:nvPr/>
        </p:nvCxnSpPr>
        <p:spPr>
          <a:xfrm>
            <a:off x="6096000" y="731520"/>
            <a:ext cx="0" cy="612648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74EEC85-25EA-474A-AEF5-41B31F23BADB}"/>
              </a:ext>
            </a:extLst>
          </p:cNvPr>
          <p:cNvCxnSpPr/>
          <p:nvPr/>
        </p:nvCxnSpPr>
        <p:spPr>
          <a:xfrm>
            <a:off x="0" y="3724421"/>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43DCF7D-4977-4DD8-81C8-EF653D96BE89}"/>
              </a:ext>
            </a:extLst>
          </p:cNvPr>
          <p:cNvCxnSpPr/>
          <p:nvPr/>
        </p:nvCxnSpPr>
        <p:spPr>
          <a:xfrm>
            <a:off x="0" y="703385"/>
            <a:ext cx="12192000" cy="0"/>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A4AD40C-A622-474C-BFEE-153DFB3D825D}"/>
              </a:ext>
            </a:extLst>
          </p:cNvPr>
          <p:cNvSpPr txBox="1"/>
          <p:nvPr/>
        </p:nvSpPr>
        <p:spPr>
          <a:xfrm>
            <a:off x="4346917" y="23634"/>
            <a:ext cx="5598942" cy="707886"/>
          </a:xfrm>
          <a:prstGeom prst="rect">
            <a:avLst/>
          </a:prstGeom>
          <a:noFill/>
        </p:spPr>
        <p:txBody>
          <a:bodyPr wrap="square" rtlCol="0">
            <a:spAutoFit/>
          </a:bodyPr>
          <a:lstStyle/>
          <a:p>
            <a:r>
              <a:rPr lang="en-IN" sz="4000" b="1" dirty="0">
                <a:solidFill>
                  <a:srgbClr val="FFC000"/>
                </a:solidFill>
              </a:rPr>
              <a:t>Types of interfaces</a:t>
            </a:r>
          </a:p>
        </p:txBody>
      </p:sp>
      <p:sp>
        <p:nvSpPr>
          <p:cNvPr id="20" name="TextBox 19">
            <a:extLst>
              <a:ext uri="{FF2B5EF4-FFF2-40B4-BE49-F238E27FC236}">
                <a16:creationId xmlns:a16="http://schemas.microsoft.com/office/drawing/2014/main" id="{FFE77074-F209-46D5-B3A2-A7C5580B8603}"/>
              </a:ext>
            </a:extLst>
          </p:cNvPr>
          <p:cNvSpPr txBox="1"/>
          <p:nvPr/>
        </p:nvSpPr>
        <p:spPr>
          <a:xfrm>
            <a:off x="98474" y="731520"/>
            <a:ext cx="5997517" cy="923330"/>
          </a:xfrm>
          <a:prstGeom prst="rect">
            <a:avLst/>
          </a:prstGeom>
          <a:noFill/>
        </p:spPr>
        <p:txBody>
          <a:bodyPr wrap="square" rtlCol="0">
            <a:spAutoFit/>
          </a:bodyPr>
          <a:lstStyle/>
          <a:p>
            <a:r>
              <a:rPr lang="en-IN" b="1" u="sng" dirty="0"/>
              <a:t>1. App Interfaces - Farmer interface</a:t>
            </a:r>
          </a:p>
          <a:p>
            <a:endParaRPr lang="en-IN" b="1" u="sng" dirty="0"/>
          </a:p>
          <a:p>
            <a:endParaRPr lang="en-IN" dirty="0"/>
          </a:p>
        </p:txBody>
      </p:sp>
      <p:sp>
        <p:nvSpPr>
          <p:cNvPr id="21" name="TextBox 20">
            <a:extLst>
              <a:ext uri="{FF2B5EF4-FFF2-40B4-BE49-F238E27FC236}">
                <a16:creationId xmlns:a16="http://schemas.microsoft.com/office/drawing/2014/main" id="{8260F6BB-5CCC-405E-924E-E506148B6E1D}"/>
              </a:ext>
            </a:extLst>
          </p:cNvPr>
          <p:cNvSpPr txBox="1"/>
          <p:nvPr/>
        </p:nvSpPr>
        <p:spPr>
          <a:xfrm>
            <a:off x="98474" y="1167618"/>
            <a:ext cx="5997513" cy="3293209"/>
          </a:xfrm>
          <a:prstGeom prst="rect">
            <a:avLst/>
          </a:prstGeom>
          <a:noFill/>
        </p:spPr>
        <p:txBody>
          <a:bodyPr wrap="square" rtlCol="0">
            <a:spAutoFit/>
          </a:bodyPr>
          <a:lstStyle/>
          <a:p>
            <a:r>
              <a:rPr lang="en-IN" sz="2000" dirty="0">
                <a:solidFill>
                  <a:schemeClr val="tx1">
                    <a:lumMod val="65000"/>
                    <a:lumOff val="35000"/>
                  </a:schemeClr>
                </a:solidFill>
              </a:rPr>
              <a:t>Farmer interface mainly consist of the following features:</a:t>
            </a:r>
          </a:p>
          <a:p>
            <a:pPr>
              <a:buFont typeface="Wingdings" panose="05000000000000000000" pitchFamily="2" charset="2"/>
              <a:buChar char="ü"/>
            </a:pPr>
            <a:r>
              <a:rPr lang="en-IN" sz="1400" dirty="0">
                <a:solidFill>
                  <a:schemeClr val="tx1">
                    <a:lumMod val="65000"/>
                    <a:lumOff val="35000"/>
                  </a:schemeClr>
                </a:solidFill>
              </a:rPr>
              <a:t>A secure connection can be established between farmer and marketing agent .</a:t>
            </a:r>
          </a:p>
          <a:p>
            <a:pPr>
              <a:buFont typeface="Wingdings" panose="05000000000000000000" pitchFamily="2" charset="2"/>
              <a:buChar char="ü"/>
            </a:pPr>
            <a:r>
              <a:rPr lang="en-IN" sz="1400" dirty="0">
                <a:solidFill>
                  <a:schemeClr val="tx1">
                    <a:lumMod val="65000"/>
                    <a:lumOff val="35000"/>
                  </a:schemeClr>
                </a:solidFill>
              </a:rPr>
              <a:t>communication can be achieved via web application/calling feature</a:t>
            </a:r>
          </a:p>
          <a:p>
            <a:pPr>
              <a:buFont typeface="Wingdings" panose="05000000000000000000" pitchFamily="2" charset="2"/>
              <a:buChar char="ü"/>
            </a:pPr>
            <a:r>
              <a:rPr lang="en-IN" sz="1400" dirty="0">
                <a:solidFill>
                  <a:schemeClr val="tx1">
                    <a:lumMod val="65000"/>
                    <a:lumOff val="35000"/>
                  </a:schemeClr>
                </a:solidFill>
              </a:rPr>
              <a:t>Money transaction of goods produced by farmer will done through UPI or CASH</a:t>
            </a:r>
          </a:p>
          <a:p>
            <a:pPr>
              <a:buFont typeface="Wingdings" panose="05000000000000000000" pitchFamily="2" charset="2"/>
              <a:buChar char="ü"/>
            </a:pPr>
            <a:r>
              <a:rPr lang="en-IN" sz="1400" dirty="0">
                <a:solidFill>
                  <a:schemeClr val="tx1">
                    <a:lumMod val="65000"/>
                    <a:lumOff val="35000"/>
                  </a:schemeClr>
                </a:solidFill>
              </a:rPr>
              <a:t>Update regarding arrival of truck and loading of goods. </a:t>
            </a:r>
          </a:p>
          <a:p>
            <a:pPr>
              <a:buFont typeface="Wingdings" panose="05000000000000000000" pitchFamily="2" charset="2"/>
              <a:buChar char="ü"/>
            </a:pPr>
            <a:r>
              <a:rPr lang="en-IN" sz="1400" dirty="0">
                <a:solidFill>
                  <a:schemeClr val="tx1">
                    <a:lumMod val="65000"/>
                    <a:lumOff val="35000"/>
                  </a:schemeClr>
                </a:solidFill>
              </a:rPr>
              <a:t>Supply of goods will be done by farmer towards agents.</a:t>
            </a:r>
          </a:p>
          <a:p>
            <a:endParaRPr lang="en-IN" sz="1400" dirty="0">
              <a:solidFill>
                <a:schemeClr val="tx1">
                  <a:lumMod val="65000"/>
                  <a:lumOff val="35000"/>
                </a:schemeClr>
              </a:solidFill>
            </a:endParaRPr>
          </a:p>
          <a:p>
            <a:r>
              <a:rPr lang="en-IN" sz="1400" dirty="0">
                <a:solidFill>
                  <a:schemeClr val="tx1">
                    <a:lumMod val="65000"/>
                    <a:lumOff val="35000"/>
                  </a:schemeClr>
                </a:solidFill>
              </a:rPr>
              <a:t>Further process will be taking place in Transport agencies interface</a:t>
            </a:r>
          </a:p>
          <a:p>
            <a:endParaRPr lang="en-IN" sz="1400" dirty="0">
              <a:solidFill>
                <a:schemeClr val="tx1">
                  <a:lumMod val="65000"/>
                  <a:lumOff val="35000"/>
                </a:schemeClr>
              </a:solidFill>
            </a:endParaRPr>
          </a:p>
          <a:p>
            <a:endParaRPr lang="en-IN" sz="1400" dirty="0"/>
          </a:p>
          <a:p>
            <a:pPr>
              <a:buFont typeface="Wingdings" panose="05000000000000000000" pitchFamily="2" charset="2"/>
              <a:buChar char="ü"/>
            </a:pPr>
            <a:endParaRPr lang="en-IN" sz="1400" dirty="0"/>
          </a:p>
          <a:p>
            <a:endParaRPr lang="en-IN" sz="1400" dirty="0"/>
          </a:p>
        </p:txBody>
      </p:sp>
      <p:pic>
        <p:nvPicPr>
          <p:cNvPr id="22" name="Picture 2" descr="Vegetables Images, Stock Photos &amp; Vectors | Shutterstock">
            <a:extLst>
              <a:ext uri="{FF2B5EF4-FFF2-40B4-BE49-F238E27FC236}">
                <a16:creationId xmlns:a16="http://schemas.microsoft.com/office/drawing/2014/main" id="{9B0EAAAA-035C-45FC-A88A-DA61DFC4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934" y="2485285"/>
            <a:ext cx="1181686" cy="847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C62A1EE6-BBC3-4492-9D4D-DF4FFB8E41D8}"/>
              </a:ext>
            </a:extLst>
          </p:cNvPr>
          <p:cNvSpPr txBox="1"/>
          <p:nvPr/>
        </p:nvSpPr>
        <p:spPr>
          <a:xfrm>
            <a:off x="6231988" y="731520"/>
            <a:ext cx="5861527" cy="646331"/>
          </a:xfrm>
          <a:prstGeom prst="rect">
            <a:avLst/>
          </a:prstGeom>
          <a:noFill/>
        </p:spPr>
        <p:txBody>
          <a:bodyPr wrap="square" rtlCol="0">
            <a:spAutoFit/>
          </a:bodyPr>
          <a:lstStyle/>
          <a:p>
            <a:r>
              <a:rPr lang="en-IN" b="1" u="sng" dirty="0">
                <a:latin typeface="Tw Cen MT" panose="020B0602020104020603" pitchFamily="34" charset="0"/>
              </a:rPr>
              <a:t>2. App Interfaces - Transporters interface</a:t>
            </a:r>
            <a:br>
              <a:rPr lang="en-IN" sz="2400" u="sng" dirty="0"/>
            </a:br>
            <a:endParaRPr lang="en-IN" dirty="0"/>
          </a:p>
        </p:txBody>
      </p:sp>
      <p:sp>
        <p:nvSpPr>
          <p:cNvPr id="24" name="TextBox 23">
            <a:extLst>
              <a:ext uri="{FF2B5EF4-FFF2-40B4-BE49-F238E27FC236}">
                <a16:creationId xmlns:a16="http://schemas.microsoft.com/office/drawing/2014/main" id="{49B4152E-A3A8-4FB1-B20B-CC89EEF983CB}"/>
              </a:ext>
            </a:extLst>
          </p:cNvPr>
          <p:cNvSpPr txBox="1"/>
          <p:nvPr/>
        </p:nvSpPr>
        <p:spPr>
          <a:xfrm>
            <a:off x="6194461" y="1167618"/>
            <a:ext cx="5861522" cy="2246769"/>
          </a:xfrm>
          <a:prstGeom prst="rect">
            <a:avLst/>
          </a:prstGeom>
          <a:noFill/>
        </p:spPr>
        <p:txBody>
          <a:bodyPr wrap="square" rtlCol="0">
            <a:spAutoFit/>
          </a:bodyPr>
          <a:lstStyle/>
          <a:p>
            <a:r>
              <a:rPr lang="en-IN" sz="1400" b="1" dirty="0">
                <a:solidFill>
                  <a:schemeClr val="tx1">
                    <a:lumMod val="65000"/>
                    <a:lumOff val="35000"/>
                  </a:schemeClr>
                </a:solidFill>
                <a:latin typeface="Tw Cen MT" panose="020B0602020104020603" pitchFamily="34" charset="0"/>
              </a:rPr>
              <a:t>Transport agencies interface mainly consist of the following features</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Goods pickup point will be updated as soon as the request from market agencies is done.</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Collection of goods takes place by truck driver through navigation.</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As soon as the goods are collected the distribution points will be updated in web application on driver’s mobile.</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When truck arrives at given distribution point sales of goods will take place by secure OTP system.</a:t>
            </a:r>
          </a:p>
          <a:p>
            <a:r>
              <a:rPr lang="en-IN" sz="1400" dirty="0">
                <a:solidFill>
                  <a:schemeClr val="tx1">
                    <a:lumMod val="65000"/>
                    <a:lumOff val="35000"/>
                  </a:schemeClr>
                </a:solidFill>
                <a:latin typeface="Tw Cen MT" panose="020B0602020104020603" pitchFamily="34" charset="0"/>
              </a:rPr>
              <a:t> further process will be taken place at consumer interface.</a:t>
            </a:r>
          </a:p>
          <a:p>
            <a:endParaRPr lang="en-IN" sz="1400" dirty="0"/>
          </a:p>
        </p:txBody>
      </p:sp>
      <p:pic>
        <p:nvPicPr>
          <p:cNvPr id="25" name="Picture 24">
            <a:extLst>
              <a:ext uri="{FF2B5EF4-FFF2-40B4-BE49-F238E27FC236}">
                <a16:creationId xmlns:a16="http://schemas.microsoft.com/office/drawing/2014/main" id="{538AB628-3493-4B37-A32D-85DBF483EEF0}"/>
              </a:ext>
            </a:extLst>
          </p:cNvPr>
          <p:cNvPicPr>
            <a:picLocks noChangeAspect="1"/>
          </p:cNvPicPr>
          <p:nvPr/>
        </p:nvPicPr>
        <p:blipFill>
          <a:blip r:embed="rId4"/>
          <a:stretch>
            <a:fillRect/>
          </a:stretch>
        </p:blipFill>
        <p:spPr>
          <a:xfrm>
            <a:off x="10949326" y="2725216"/>
            <a:ext cx="881581" cy="881581"/>
          </a:xfrm>
          <a:prstGeom prst="rect">
            <a:avLst/>
          </a:prstGeom>
        </p:spPr>
      </p:pic>
      <p:sp>
        <p:nvSpPr>
          <p:cNvPr id="26" name="TextBox 25">
            <a:extLst>
              <a:ext uri="{FF2B5EF4-FFF2-40B4-BE49-F238E27FC236}">
                <a16:creationId xmlns:a16="http://schemas.microsoft.com/office/drawing/2014/main" id="{E0C22F48-F6F9-457C-B7FF-358E41795664}"/>
              </a:ext>
            </a:extLst>
          </p:cNvPr>
          <p:cNvSpPr txBox="1"/>
          <p:nvPr/>
        </p:nvSpPr>
        <p:spPr>
          <a:xfrm>
            <a:off x="98474" y="3724421"/>
            <a:ext cx="5641146" cy="646331"/>
          </a:xfrm>
          <a:prstGeom prst="rect">
            <a:avLst/>
          </a:prstGeom>
          <a:noFill/>
        </p:spPr>
        <p:txBody>
          <a:bodyPr wrap="square" rtlCol="0">
            <a:spAutoFit/>
          </a:bodyPr>
          <a:lstStyle/>
          <a:p>
            <a:r>
              <a:rPr lang="en-IN" b="1" u="sng" dirty="0"/>
              <a:t>3. App Interfaces - Customer interface</a:t>
            </a:r>
            <a:br>
              <a:rPr lang="en-IN" sz="2000" b="1" dirty="0"/>
            </a:br>
            <a:endParaRPr lang="en-IN" dirty="0"/>
          </a:p>
        </p:txBody>
      </p:sp>
      <p:sp>
        <p:nvSpPr>
          <p:cNvPr id="28" name="TextBox 27">
            <a:extLst>
              <a:ext uri="{FF2B5EF4-FFF2-40B4-BE49-F238E27FC236}">
                <a16:creationId xmlns:a16="http://schemas.microsoft.com/office/drawing/2014/main" id="{20CE929A-499C-42C3-AE57-E111628A2691}"/>
              </a:ext>
            </a:extLst>
          </p:cNvPr>
          <p:cNvSpPr txBox="1"/>
          <p:nvPr/>
        </p:nvSpPr>
        <p:spPr>
          <a:xfrm>
            <a:off x="72911" y="3997420"/>
            <a:ext cx="5739620" cy="3323987"/>
          </a:xfrm>
          <a:prstGeom prst="rect">
            <a:avLst/>
          </a:prstGeom>
          <a:noFill/>
        </p:spPr>
        <p:txBody>
          <a:bodyPr wrap="square" rtlCol="0">
            <a:spAutoFit/>
          </a:bodyPr>
          <a:lstStyle/>
          <a:p>
            <a:r>
              <a:rPr lang="en-IN" sz="1400" b="1" dirty="0">
                <a:solidFill>
                  <a:schemeClr val="tx1">
                    <a:lumMod val="65000"/>
                    <a:lumOff val="35000"/>
                  </a:schemeClr>
                </a:solidFill>
                <a:latin typeface="Tw Cen MT" panose="020B0602020104020603" pitchFamily="34" charset="0"/>
              </a:rPr>
              <a:t>Customer interface interface mainly consist of the following features</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Customer will place a order according to their requirements through web application/mobile application</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Payments can be done trough online(E-WALLETS )/COD.</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As soon as the order is placed OTP will be generated and will be sent to customer’s mobile  </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These request will be taken one day ahead before the delivery.</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Quantity of goods will be loaded on truck according to customer request in area.</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When the goods are dispatched a time slot will be given to customer to pickup their products in given time.(IN VIEW OF SOCIAL DISTANCING)</a:t>
            </a:r>
          </a:p>
          <a:p>
            <a:pPr>
              <a:buFont typeface="Wingdings" panose="05000000000000000000" pitchFamily="2" charset="2"/>
              <a:buChar char="ü"/>
            </a:pPr>
            <a:r>
              <a:rPr lang="en-IN" sz="1400" dirty="0">
                <a:solidFill>
                  <a:schemeClr val="tx1">
                    <a:lumMod val="65000"/>
                    <a:lumOff val="35000"/>
                  </a:schemeClr>
                </a:solidFill>
                <a:latin typeface="Tw Cen MT" panose="020B0602020104020603" pitchFamily="34" charset="0"/>
              </a:rPr>
              <a:t>According to the time allotted time customer can reach out nearest distribution centre and collect their goods by verifying OTP</a:t>
            </a:r>
          </a:p>
          <a:p>
            <a:endParaRPr lang="en-IN" sz="1400" dirty="0">
              <a:latin typeface="Tw Cen MT" panose="020B0602020104020603" pitchFamily="34" charset="0"/>
            </a:endParaRPr>
          </a:p>
          <a:p>
            <a:endParaRPr lang="en-IN" sz="1400" dirty="0"/>
          </a:p>
        </p:txBody>
      </p:sp>
      <p:sp>
        <p:nvSpPr>
          <p:cNvPr id="30" name="TextBox 29">
            <a:extLst>
              <a:ext uri="{FF2B5EF4-FFF2-40B4-BE49-F238E27FC236}">
                <a16:creationId xmlns:a16="http://schemas.microsoft.com/office/drawing/2014/main" id="{209A57DE-762A-4105-980B-8CCAE1E3161C}"/>
              </a:ext>
            </a:extLst>
          </p:cNvPr>
          <p:cNvSpPr txBox="1"/>
          <p:nvPr/>
        </p:nvSpPr>
        <p:spPr>
          <a:xfrm>
            <a:off x="6231988" y="3724421"/>
            <a:ext cx="4107757" cy="646331"/>
          </a:xfrm>
          <a:prstGeom prst="rect">
            <a:avLst/>
          </a:prstGeom>
          <a:noFill/>
        </p:spPr>
        <p:txBody>
          <a:bodyPr wrap="square" rtlCol="0">
            <a:spAutoFit/>
          </a:bodyPr>
          <a:lstStyle/>
          <a:p>
            <a:r>
              <a:rPr lang="en-IN" b="1" u="sng" dirty="0"/>
              <a:t>4. App Interfaces - _Partner interface</a:t>
            </a:r>
            <a:br>
              <a:rPr lang="en-IN" u="sng" dirty="0"/>
            </a:br>
            <a:endParaRPr lang="en-IN" dirty="0"/>
          </a:p>
        </p:txBody>
      </p:sp>
      <p:sp>
        <p:nvSpPr>
          <p:cNvPr id="31" name="TextBox 30">
            <a:extLst>
              <a:ext uri="{FF2B5EF4-FFF2-40B4-BE49-F238E27FC236}">
                <a16:creationId xmlns:a16="http://schemas.microsoft.com/office/drawing/2014/main" id="{062D543B-CD59-4A5E-ABD8-0CFA07CF90FB}"/>
              </a:ext>
            </a:extLst>
          </p:cNvPr>
          <p:cNvSpPr txBox="1"/>
          <p:nvPr/>
        </p:nvSpPr>
        <p:spPr>
          <a:xfrm>
            <a:off x="6231988" y="4234375"/>
            <a:ext cx="5025502" cy="2585323"/>
          </a:xfrm>
          <a:prstGeom prst="rect">
            <a:avLst/>
          </a:prstGeom>
          <a:noFill/>
        </p:spPr>
        <p:txBody>
          <a:bodyPr wrap="square" rtlCol="0">
            <a:spAutoFit/>
          </a:bodyPr>
          <a:lstStyle/>
          <a:p>
            <a:r>
              <a:rPr lang="en-IN" b="1" dirty="0">
                <a:solidFill>
                  <a:schemeClr val="tx1">
                    <a:lumMod val="75000"/>
                    <a:lumOff val="25000"/>
                  </a:schemeClr>
                </a:solidFill>
                <a:latin typeface="Tw Cen MT" panose="020B0602020104020603" pitchFamily="34" charset="0"/>
              </a:rPr>
              <a:t>Partner (Wholesalers, Government and agriculture marketing) interface mainly consist of the following features</a:t>
            </a:r>
          </a:p>
          <a:p>
            <a:pPr>
              <a:buFont typeface="Wingdings" panose="05000000000000000000" pitchFamily="2" charset="2"/>
              <a:buChar char="ü"/>
            </a:pPr>
            <a:r>
              <a:rPr lang="en-IN" dirty="0">
                <a:solidFill>
                  <a:schemeClr val="tx1">
                    <a:lumMod val="75000"/>
                    <a:lumOff val="25000"/>
                  </a:schemeClr>
                </a:solidFill>
              </a:rPr>
              <a:t>They will be moderators between farmer and transport agencies.</a:t>
            </a:r>
          </a:p>
          <a:p>
            <a:pPr>
              <a:buFont typeface="Wingdings" panose="05000000000000000000" pitchFamily="2" charset="2"/>
              <a:buChar char="ü"/>
            </a:pPr>
            <a:r>
              <a:rPr lang="en-IN" dirty="0">
                <a:solidFill>
                  <a:schemeClr val="tx1">
                    <a:lumMod val="75000"/>
                    <a:lumOff val="25000"/>
                  </a:schemeClr>
                </a:solidFill>
              </a:rPr>
              <a:t>They will decide the price and quantity of goods to be taken from farmer according to consumer request.</a:t>
            </a:r>
          </a:p>
          <a:p>
            <a:endParaRPr lang="en-IN" dirty="0"/>
          </a:p>
        </p:txBody>
      </p:sp>
      <p:pic>
        <p:nvPicPr>
          <p:cNvPr id="33" name="Picture 32">
            <a:extLst>
              <a:ext uri="{FF2B5EF4-FFF2-40B4-BE49-F238E27FC236}">
                <a16:creationId xmlns:a16="http://schemas.microsoft.com/office/drawing/2014/main" id="{E0570D45-4DA2-40D0-A8E5-26D75BDA3096}"/>
              </a:ext>
            </a:extLst>
          </p:cNvPr>
          <p:cNvPicPr>
            <a:picLocks noChangeAspect="1"/>
          </p:cNvPicPr>
          <p:nvPr/>
        </p:nvPicPr>
        <p:blipFill>
          <a:blip r:embed="rId5"/>
          <a:stretch>
            <a:fillRect/>
          </a:stretch>
        </p:blipFill>
        <p:spPr>
          <a:xfrm>
            <a:off x="11073111" y="3781734"/>
            <a:ext cx="1121695" cy="1178036"/>
          </a:xfrm>
          <a:prstGeom prst="rect">
            <a:avLst/>
          </a:prstGeom>
        </p:spPr>
      </p:pic>
    </p:spTree>
    <p:extLst>
      <p:ext uri="{BB962C8B-B14F-4D97-AF65-F5344CB8AC3E}">
        <p14:creationId xmlns:p14="http://schemas.microsoft.com/office/powerpoint/2010/main" val="2133445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850C-85C0-41BC-B1DE-84AB3331A044}"/>
              </a:ext>
            </a:extLst>
          </p:cNvPr>
          <p:cNvSpPr>
            <a:spLocks noGrp="1"/>
          </p:cNvSpPr>
          <p:nvPr>
            <p:ph type="title"/>
          </p:nvPr>
        </p:nvSpPr>
        <p:spPr>
          <a:xfrm>
            <a:off x="4679650" y="-79012"/>
            <a:ext cx="5486507" cy="899891"/>
          </a:xfrm>
        </p:spPr>
        <p:txBody>
          <a:bodyPr/>
          <a:lstStyle/>
          <a:p>
            <a:r>
              <a:rPr lang="en-US" sz="4000" b="1" u="sng" dirty="0">
                <a:latin typeface="Tw Cen MT" panose="020B0602020104020603" pitchFamily="34" charset="0"/>
              </a:rPr>
              <a:t>Go to Market Approach</a:t>
            </a:r>
          </a:p>
        </p:txBody>
      </p:sp>
      <p:sp>
        <p:nvSpPr>
          <p:cNvPr id="5" name="Rectangle 4">
            <a:extLst>
              <a:ext uri="{FF2B5EF4-FFF2-40B4-BE49-F238E27FC236}">
                <a16:creationId xmlns:a16="http://schemas.microsoft.com/office/drawing/2014/main" id="{37F40340-A9D8-46DA-B7A3-1288E9DB4A8F}"/>
              </a:ext>
            </a:extLst>
          </p:cNvPr>
          <p:cNvSpPr/>
          <p:nvPr/>
        </p:nvSpPr>
        <p:spPr>
          <a:xfrm>
            <a:off x="1642705" y="1030332"/>
            <a:ext cx="9629529" cy="5827667"/>
          </a:xfrm>
          <a:prstGeom prst="rect">
            <a:avLst/>
          </a:prstGeom>
          <a:solidFill>
            <a:schemeClr val="accent5">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lgn="ctr">
              <a:buFont typeface="Wingdings" panose="05000000000000000000" pitchFamily="2" charset="2"/>
              <a:buChar char="ü"/>
            </a:pPr>
            <a:endParaRPr lang="en-IN" dirty="0"/>
          </a:p>
        </p:txBody>
      </p:sp>
      <p:sp>
        <p:nvSpPr>
          <p:cNvPr id="11" name="TextBox 10">
            <a:extLst>
              <a:ext uri="{FF2B5EF4-FFF2-40B4-BE49-F238E27FC236}">
                <a16:creationId xmlns:a16="http://schemas.microsoft.com/office/drawing/2014/main" id="{3C9779A4-F915-467C-BF53-3CC5AA10FBD3}"/>
              </a:ext>
            </a:extLst>
          </p:cNvPr>
          <p:cNvSpPr txBox="1"/>
          <p:nvPr/>
        </p:nvSpPr>
        <p:spPr>
          <a:xfrm>
            <a:off x="2607015" y="993382"/>
            <a:ext cx="3875703" cy="461665"/>
          </a:xfrm>
          <a:prstGeom prst="rect">
            <a:avLst/>
          </a:prstGeom>
          <a:noFill/>
        </p:spPr>
        <p:txBody>
          <a:bodyPr wrap="square" rtlCol="0">
            <a:spAutoFit/>
          </a:bodyPr>
          <a:lstStyle/>
          <a:p>
            <a:r>
              <a:rPr lang="en-IN" sz="2400" b="1" u="sng" dirty="0">
                <a:solidFill>
                  <a:srgbClr val="FF0000"/>
                </a:solidFill>
                <a:latin typeface="Tw Cen MT" panose="020B0602020104020603" pitchFamily="34" charset="0"/>
              </a:rPr>
              <a:t>Marketing strategy</a:t>
            </a:r>
          </a:p>
        </p:txBody>
      </p:sp>
      <p:sp>
        <p:nvSpPr>
          <p:cNvPr id="12" name="TextBox 11">
            <a:extLst>
              <a:ext uri="{FF2B5EF4-FFF2-40B4-BE49-F238E27FC236}">
                <a16:creationId xmlns:a16="http://schemas.microsoft.com/office/drawing/2014/main" id="{751C0513-C7C9-4908-8171-AB1C1215EA9C}"/>
              </a:ext>
            </a:extLst>
          </p:cNvPr>
          <p:cNvSpPr txBox="1"/>
          <p:nvPr/>
        </p:nvSpPr>
        <p:spPr>
          <a:xfrm>
            <a:off x="1762813" y="1566637"/>
            <a:ext cx="4719905" cy="5632311"/>
          </a:xfrm>
          <a:prstGeom prst="rect">
            <a:avLst/>
          </a:prstGeom>
          <a:noFill/>
        </p:spPr>
        <p:txBody>
          <a:bodyPr wrap="square" rtlCol="0">
            <a:spAutoFit/>
          </a:bodyPr>
          <a:lstStyle/>
          <a:p>
            <a:pPr marL="285744" indent="-285744">
              <a:buFont typeface="Wingdings" panose="05000000000000000000" pitchFamily="2" charset="2"/>
              <a:buChar char="ü"/>
            </a:pPr>
            <a:r>
              <a:rPr lang="en-IN" sz="2400" dirty="0">
                <a:latin typeface="Tw Cen MT" panose="020B0602020104020603" pitchFamily="34" charset="0"/>
              </a:rPr>
              <a:t>Getting in touch with partners-Marketing agencies and Transport agencies</a:t>
            </a:r>
          </a:p>
          <a:p>
            <a:pPr marL="285744" indent="-285744">
              <a:buFont typeface="Wingdings" panose="05000000000000000000" pitchFamily="2" charset="2"/>
              <a:buChar char="ü"/>
            </a:pPr>
            <a:r>
              <a:rPr lang="en-IN" sz="2400" dirty="0">
                <a:latin typeface="Tw Cen MT" panose="020B0602020104020603" pitchFamily="34" charset="0"/>
              </a:rPr>
              <a:t>Reaching out stakeholders-investors , employees ,suppliers ,distributers and customers.</a:t>
            </a:r>
          </a:p>
          <a:p>
            <a:pPr marL="285744" indent="-285744">
              <a:buFont typeface="Wingdings" panose="05000000000000000000" pitchFamily="2" charset="2"/>
              <a:buChar char="ü"/>
            </a:pPr>
            <a:r>
              <a:rPr lang="en-IN" sz="2400" dirty="0">
                <a:latin typeface="Tw Cen MT" panose="020B0602020104020603" pitchFamily="34" charset="0"/>
              </a:rPr>
              <a:t>Attracting customer with promotions</a:t>
            </a:r>
          </a:p>
          <a:p>
            <a:pPr marL="285744" indent="-285744">
              <a:buFont typeface="Wingdings" panose="05000000000000000000" pitchFamily="2" charset="2"/>
              <a:buChar char="ü"/>
            </a:pPr>
            <a:r>
              <a:rPr lang="en-IN" sz="2400" dirty="0">
                <a:latin typeface="Tw Cen MT" panose="020B0602020104020603" pitchFamily="34" charset="0"/>
              </a:rPr>
              <a:t>Promotion through various channels</a:t>
            </a:r>
          </a:p>
          <a:p>
            <a:pPr marL="285744" indent="-285744">
              <a:buFont typeface="Wingdings" panose="05000000000000000000" pitchFamily="2" charset="2"/>
              <a:buChar char="ü"/>
            </a:pPr>
            <a:r>
              <a:rPr lang="en-IN" sz="2400" dirty="0">
                <a:latin typeface="Tw Cen MT" panose="020B0602020104020603" pitchFamily="34" charset="0"/>
              </a:rPr>
              <a:t> providing better user interface</a:t>
            </a:r>
          </a:p>
          <a:p>
            <a:pPr marL="285744" indent="-285744">
              <a:buFont typeface="Wingdings" panose="05000000000000000000" pitchFamily="2" charset="2"/>
              <a:buChar char="ü"/>
            </a:pPr>
            <a:r>
              <a:rPr lang="en-IN" sz="2400" dirty="0">
                <a:latin typeface="Tw Cen MT" panose="020B0602020104020603" pitchFamily="34" charset="0"/>
              </a:rPr>
              <a:t>Having good relations with partners.</a:t>
            </a:r>
          </a:p>
          <a:p>
            <a:endParaRPr lang="en-IN" sz="2400" dirty="0">
              <a:latin typeface="Tw Cen MT" panose="020B0602020104020603" pitchFamily="34" charset="0"/>
            </a:endParaRPr>
          </a:p>
          <a:p>
            <a:pPr marL="285744" indent="-285744">
              <a:buFont typeface="Wingdings" panose="05000000000000000000" pitchFamily="2" charset="2"/>
              <a:buChar char="ü"/>
            </a:pPr>
            <a:endParaRPr lang="en-IN" sz="2400" dirty="0"/>
          </a:p>
          <a:p>
            <a:pPr marL="285744" indent="-285744">
              <a:buFont typeface="Wingdings" panose="05000000000000000000" pitchFamily="2" charset="2"/>
              <a:buChar char="ü"/>
            </a:pPr>
            <a:endParaRPr lang="en-IN" sz="2400" dirty="0"/>
          </a:p>
        </p:txBody>
      </p:sp>
      <p:sp>
        <p:nvSpPr>
          <p:cNvPr id="13" name="TextBox 12">
            <a:extLst>
              <a:ext uri="{FF2B5EF4-FFF2-40B4-BE49-F238E27FC236}">
                <a16:creationId xmlns:a16="http://schemas.microsoft.com/office/drawing/2014/main" id="{39F58FE4-BDB4-4988-A9EC-1A71C9E98613}"/>
              </a:ext>
            </a:extLst>
          </p:cNvPr>
          <p:cNvSpPr txBox="1"/>
          <p:nvPr/>
        </p:nvSpPr>
        <p:spPr>
          <a:xfrm>
            <a:off x="6859450" y="993382"/>
            <a:ext cx="4901751" cy="461665"/>
          </a:xfrm>
          <a:prstGeom prst="rect">
            <a:avLst/>
          </a:prstGeom>
          <a:noFill/>
        </p:spPr>
        <p:txBody>
          <a:bodyPr wrap="square" rtlCol="0">
            <a:spAutoFit/>
          </a:bodyPr>
          <a:lstStyle/>
          <a:p>
            <a:r>
              <a:rPr lang="en-IN" sz="2400" b="1" u="sng" dirty="0">
                <a:solidFill>
                  <a:srgbClr val="FF0000"/>
                </a:solidFill>
                <a:latin typeface="Tw Cen MT" panose="020B0602020104020603" pitchFamily="34" charset="0"/>
              </a:rPr>
              <a:t>Customer Acquisition Strategy</a:t>
            </a:r>
          </a:p>
        </p:txBody>
      </p:sp>
      <p:sp>
        <p:nvSpPr>
          <p:cNvPr id="14" name="TextBox 13">
            <a:extLst>
              <a:ext uri="{FF2B5EF4-FFF2-40B4-BE49-F238E27FC236}">
                <a16:creationId xmlns:a16="http://schemas.microsoft.com/office/drawing/2014/main" id="{83BD9763-B2CE-4251-A666-F103F396EE5A}"/>
              </a:ext>
            </a:extLst>
          </p:cNvPr>
          <p:cNvSpPr txBox="1"/>
          <p:nvPr/>
        </p:nvSpPr>
        <p:spPr>
          <a:xfrm>
            <a:off x="6801805" y="1571135"/>
            <a:ext cx="4350323" cy="8586966"/>
          </a:xfrm>
          <a:prstGeom prst="rect">
            <a:avLst/>
          </a:prstGeom>
          <a:noFill/>
        </p:spPr>
        <p:txBody>
          <a:bodyPr wrap="square" rtlCol="0">
            <a:spAutoFit/>
          </a:bodyPr>
          <a:lstStyle/>
          <a:p>
            <a:pPr marL="285744" indent="-285744">
              <a:buFont typeface="Wingdings" panose="05000000000000000000" pitchFamily="2" charset="2"/>
              <a:buChar char="ü"/>
            </a:pPr>
            <a:r>
              <a:rPr lang="en-IN" sz="2400" dirty="0">
                <a:latin typeface="Tw Cen MT" panose="020B0602020104020603" pitchFamily="34" charset="0"/>
              </a:rPr>
              <a:t>social media marketing (SMM)</a:t>
            </a:r>
          </a:p>
          <a:p>
            <a:pPr marL="285744" indent="-285744">
              <a:buFont typeface="Wingdings" panose="05000000000000000000" pitchFamily="2" charset="2"/>
              <a:buChar char="ü"/>
            </a:pPr>
            <a:r>
              <a:rPr lang="en-IN" sz="2400" dirty="0">
                <a:latin typeface="Tw Cen MT" panose="020B0602020104020603" pitchFamily="34" charset="0"/>
              </a:rPr>
              <a:t>Advertisements</a:t>
            </a:r>
          </a:p>
          <a:p>
            <a:pPr marL="285744" indent="-285744">
              <a:buFont typeface="Wingdings" panose="05000000000000000000" pitchFamily="2" charset="2"/>
              <a:buChar char="ü"/>
            </a:pPr>
            <a:r>
              <a:rPr lang="en-IN" sz="2400" dirty="0">
                <a:latin typeface="Tw Cen MT" panose="020B0602020104020603" pitchFamily="34" charset="0"/>
              </a:rPr>
              <a:t>public awareness</a:t>
            </a:r>
          </a:p>
          <a:p>
            <a:pPr marL="285744" indent="-285744">
              <a:buFont typeface="Wingdings" panose="05000000000000000000" pitchFamily="2" charset="2"/>
              <a:buChar char="ü"/>
            </a:pPr>
            <a:r>
              <a:rPr lang="en-IN" sz="2400" dirty="0">
                <a:latin typeface="Tw Cen MT" panose="020B0602020104020603" pitchFamily="34" charset="0"/>
              </a:rPr>
              <a:t>Reaching out gated communities and well established societies </a:t>
            </a:r>
          </a:p>
          <a:p>
            <a:pPr marL="285744" indent="-285744">
              <a:buFont typeface="Wingdings" panose="05000000000000000000" pitchFamily="2" charset="2"/>
              <a:buChar char="ü"/>
            </a:pPr>
            <a:r>
              <a:rPr lang="en-IN" sz="2400" dirty="0">
                <a:latin typeface="Tw Cen MT" panose="020B0602020104020603" pitchFamily="34" charset="0"/>
              </a:rPr>
              <a:t>advertising on hording as well as trucks with banners</a:t>
            </a:r>
          </a:p>
          <a:p>
            <a:pPr marL="285744" indent="-285744">
              <a:buFont typeface="Wingdings" panose="05000000000000000000" pitchFamily="2" charset="2"/>
              <a:buChar char="ü"/>
            </a:pPr>
            <a:r>
              <a:rPr lang="en-IN" sz="2400" dirty="0">
                <a:latin typeface="Tw Cen MT" panose="020B0602020104020603" pitchFamily="34" charset="0"/>
              </a:rPr>
              <a:t>Influencers</a:t>
            </a:r>
          </a:p>
          <a:p>
            <a:pPr marL="285744" indent="-285744">
              <a:buFont typeface="Wingdings" panose="05000000000000000000" pitchFamily="2" charset="2"/>
              <a:buChar char="ü"/>
            </a:pPr>
            <a:r>
              <a:rPr lang="en-IN" sz="2400" dirty="0">
                <a:latin typeface="Tw Cen MT" panose="020B0602020104020603" pitchFamily="34" charset="0"/>
              </a:rPr>
              <a:t>Content creators</a:t>
            </a:r>
          </a:p>
          <a:p>
            <a:pPr marL="285744" indent="-285744">
              <a:buFont typeface="Wingdings" panose="05000000000000000000" pitchFamily="2" charset="2"/>
              <a:buChar char="ü"/>
            </a:pPr>
            <a:r>
              <a:rPr lang="en-IN" sz="2400" dirty="0">
                <a:latin typeface="Tw Cen MT" panose="020B0602020104020603" pitchFamily="34" charset="0"/>
              </a:rPr>
              <a:t> search engine optimization (SEO)</a:t>
            </a:r>
          </a:p>
          <a:p>
            <a:pPr marL="285744" indent="-285744">
              <a:buFont typeface="Wingdings" panose="05000000000000000000" pitchFamily="2" charset="2"/>
              <a:buChar char="ü"/>
            </a:pPr>
            <a:r>
              <a:rPr lang="en-IN" sz="2400" dirty="0">
                <a:latin typeface="Tw Cen MT" panose="020B0602020104020603" pitchFamily="34" charset="0"/>
              </a:rPr>
              <a:t> app store/play store optimization. </a:t>
            </a:r>
            <a:endParaRPr lang="en-IN" sz="2400" dirty="0">
              <a:solidFill>
                <a:schemeClr val="accent5"/>
              </a:solidFill>
              <a:latin typeface="Tw Cen MT" panose="020B0602020104020603" pitchFamily="34" charset="0"/>
            </a:endParaRPr>
          </a:p>
          <a:p>
            <a:pPr marL="285744" indent="-285744">
              <a:buFont typeface="Wingdings" panose="05000000000000000000" pitchFamily="2" charset="2"/>
              <a:buChar char="ü"/>
            </a:pPr>
            <a:endParaRPr lang="en-IN" sz="2400" dirty="0">
              <a:latin typeface="Tw Cen MT" panose="020B0602020104020603" pitchFamily="34" charset="0"/>
            </a:endParaRPr>
          </a:p>
          <a:p>
            <a:pPr marL="285744" indent="-285744">
              <a:buFont typeface="Wingdings" panose="05000000000000000000" pitchFamily="2" charset="2"/>
              <a:buChar char="ü"/>
            </a:pPr>
            <a:endParaRPr lang="en-IN" sz="2400" dirty="0">
              <a:latin typeface="Tw Cen MT" panose="020B0602020104020603" pitchFamily="34" charset="0"/>
            </a:endParaRPr>
          </a:p>
          <a:p>
            <a:pPr marL="285744" indent="-285744">
              <a:buFont typeface="Wingdings" panose="05000000000000000000" pitchFamily="2" charset="2"/>
              <a:buChar char="ü"/>
            </a:pPr>
            <a:endParaRPr lang="en-IN" sz="2400" dirty="0">
              <a:latin typeface="Tw Cen MT" panose="020B0602020104020603" pitchFamily="34" charset="0"/>
            </a:endParaRPr>
          </a:p>
          <a:p>
            <a:pPr marL="285744" indent="-285744">
              <a:buFont typeface="Wingdings" panose="05000000000000000000" pitchFamily="2" charset="2"/>
              <a:buChar char="ü"/>
            </a:pPr>
            <a:endParaRPr lang="en-IN" sz="2400" dirty="0">
              <a:latin typeface="Tw Cen MT" panose="020B0602020104020603" pitchFamily="34" charset="0"/>
            </a:endParaRPr>
          </a:p>
          <a:p>
            <a:br>
              <a:rPr lang="en-IN" sz="2400" dirty="0">
                <a:latin typeface="Tw Cen MT" panose="020B0602020104020603" pitchFamily="34" charset="0"/>
              </a:rPr>
            </a:br>
            <a:br>
              <a:rPr lang="en-IN" sz="2400" dirty="0">
                <a:latin typeface="Tw Cen MT" panose="020B0602020104020603" pitchFamily="34" charset="0"/>
              </a:rPr>
            </a:br>
            <a:br>
              <a:rPr lang="en-IN" sz="2400" dirty="0">
                <a:latin typeface="Tw Cen MT" panose="020B0602020104020603" pitchFamily="34" charset="0"/>
              </a:rPr>
            </a:br>
            <a:r>
              <a:rPr lang="en-IN" sz="2400" dirty="0">
                <a:latin typeface="Tw Cen MT" panose="020B0602020104020603" pitchFamily="34" charset="0"/>
              </a:rPr>
              <a:t>        </a:t>
            </a:r>
            <a:br>
              <a:rPr lang="en-IN" sz="2400" dirty="0">
                <a:latin typeface="Tw Cen MT" panose="020B0602020104020603" pitchFamily="34" charset="0"/>
              </a:rPr>
            </a:br>
            <a:r>
              <a:rPr lang="en-IN" sz="2400" dirty="0">
                <a:latin typeface="Tw Cen MT" panose="020B0602020104020603" pitchFamily="34" charset="0"/>
              </a:rPr>
              <a:t>         </a:t>
            </a:r>
            <a:br>
              <a:rPr lang="en-IN" sz="2400" dirty="0">
                <a:latin typeface="Tw Cen MT" panose="020B0602020104020603" pitchFamily="34" charset="0"/>
              </a:rPr>
            </a:br>
            <a:endParaRPr lang="en-IN" sz="2400" dirty="0"/>
          </a:p>
        </p:txBody>
      </p:sp>
      <p:cxnSp>
        <p:nvCxnSpPr>
          <p:cNvPr id="4" name="Straight Connector 3">
            <a:extLst>
              <a:ext uri="{FF2B5EF4-FFF2-40B4-BE49-F238E27FC236}">
                <a16:creationId xmlns:a16="http://schemas.microsoft.com/office/drawing/2014/main" id="{B979053D-0C28-44AE-9449-6E56C7423B62}"/>
              </a:ext>
            </a:extLst>
          </p:cNvPr>
          <p:cNvCxnSpPr>
            <a:cxnSpLocks/>
            <a:stCxn id="5" idx="0"/>
            <a:endCxn id="5" idx="2"/>
          </p:cNvCxnSpPr>
          <p:nvPr/>
        </p:nvCxnSpPr>
        <p:spPr>
          <a:xfrm>
            <a:off x="6457470" y="1030332"/>
            <a:ext cx="0" cy="5827667"/>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372FCE5D-D155-4148-876D-14EEF962B2BC}"/>
              </a:ext>
            </a:extLst>
          </p:cNvPr>
          <p:cNvCxnSpPr/>
          <p:nvPr/>
        </p:nvCxnSpPr>
        <p:spPr>
          <a:xfrm>
            <a:off x="1573092" y="1455047"/>
            <a:ext cx="979326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3156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0AA22C7-8D1E-47D9-ADDB-55E7F218C38D}"/>
              </a:ext>
            </a:extLst>
          </p:cNvPr>
          <p:cNvPicPr>
            <a:picLocks noChangeAspect="1"/>
          </p:cNvPicPr>
          <p:nvPr/>
        </p:nvPicPr>
        <p:blipFill>
          <a:blip r:embed="rId2"/>
          <a:stretch>
            <a:fillRect/>
          </a:stretch>
        </p:blipFill>
        <p:spPr>
          <a:xfrm>
            <a:off x="9933917" y="1593361"/>
            <a:ext cx="2070514" cy="1886623"/>
          </a:xfrm>
          <a:prstGeom prst="rect">
            <a:avLst/>
          </a:prstGeom>
          <a:ln>
            <a:noFill/>
          </a:ln>
          <a:effectLst>
            <a:softEdge rad="112500"/>
          </a:effectLst>
        </p:spPr>
      </p:pic>
      <p:sp>
        <p:nvSpPr>
          <p:cNvPr id="2" name="Title 1">
            <a:extLst>
              <a:ext uri="{FF2B5EF4-FFF2-40B4-BE49-F238E27FC236}">
                <a16:creationId xmlns:a16="http://schemas.microsoft.com/office/drawing/2014/main" id="{44120B28-83F9-4411-8A77-DFFAA80760EB}"/>
              </a:ext>
            </a:extLst>
          </p:cNvPr>
          <p:cNvSpPr>
            <a:spLocks noGrp="1"/>
          </p:cNvSpPr>
          <p:nvPr>
            <p:ph type="title"/>
          </p:nvPr>
        </p:nvSpPr>
        <p:spPr>
          <a:xfrm>
            <a:off x="3750311" y="447432"/>
            <a:ext cx="8911687" cy="732571"/>
          </a:xfrm>
        </p:spPr>
        <p:txBody>
          <a:bodyPr>
            <a:normAutofit fontScale="90000"/>
          </a:bodyPr>
          <a:lstStyle/>
          <a:p>
            <a:pPr algn="ctr"/>
            <a:r>
              <a:rPr lang="en-US" b="1" dirty="0"/>
              <a:t>Competition Analysis</a:t>
            </a:r>
          </a:p>
        </p:txBody>
      </p:sp>
      <p:graphicFrame>
        <p:nvGraphicFramePr>
          <p:cNvPr id="4" name="Table 4">
            <a:extLst>
              <a:ext uri="{FF2B5EF4-FFF2-40B4-BE49-F238E27FC236}">
                <a16:creationId xmlns:a16="http://schemas.microsoft.com/office/drawing/2014/main" id="{42AFA65D-1EA7-4638-BF85-6932654931AA}"/>
              </a:ext>
            </a:extLst>
          </p:cNvPr>
          <p:cNvGraphicFramePr>
            <a:graphicFrameLocks noGrp="1"/>
          </p:cNvGraphicFramePr>
          <p:nvPr>
            <p:ph idx="1"/>
            <p:extLst>
              <p:ext uri="{D42A27DB-BD31-4B8C-83A1-F6EECF244321}">
                <p14:modId xmlns:p14="http://schemas.microsoft.com/office/powerpoint/2010/main" val="1279138594"/>
              </p:ext>
            </p:extLst>
          </p:nvPr>
        </p:nvGraphicFramePr>
        <p:xfrm>
          <a:off x="506438" y="2047867"/>
          <a:ext cx="9594166" cy="4076193"/>
        </p:xfrm>
        <a:graphic>
          <a:graphicData uri="http://schemas.openxmlformats.org/drawingml/2006/table">
            <a:tbl>
              <a:tblPr firstRow="1" lastRow="1" bandRow="1" bandCol="1">
                <a:tableStyleId>{5C22544A-7EE6-4342-B048-85BDC9FD1C3A}</a:tableStyleId>
              </a:tblPr>
              <a:tblGrid>
                <a:gridCol w="4732692">
                  <a:extLst>
                    <a:ext uri="{9D8B030D-6E8A-4147-A177-3AD203B41FA5}">
                      <a16:colId xmlns:a16="http://schemas.microsoft.com/office/drawing/2014/main" val="2064593116"/>
                    </a:ext>
                  </a:extLst>
                </a:gridCol>
                <a:gridCol w="4861474">
                  <a:extLst>
                    <a:ext uri="{9D8B030D-6E8A-4147-A177-3AD203B41FA5}">
                      <a16:colId xmlns:a16="http://schemas.microsoft.com/office/drawing/2014/main" val="339132053"/>
                    </a:ext>
                  </a:extLst>
                </a:gridCol>
              </a:tblGrid>
              <a:tr h="430842">
                <a:tc>
                  <a:txBody>
                    <a:bodyPr/>
                    <a:lstStyle/>
                    <a:p>
                      <a:r>
                        <a:rPr lang="en-US" sz="2000" dirty="0">
                          <a:solidFill>
                            <a:schemeClr val="bg1">
                              <a:lumMod val="95000"/>
                            </a:schemeClr>
                          </a:solidFill>
                          <a:latin typeface="Tw Cen MT" panose="020B0602020104020603" pitchFamily="34" charset="0"/>
                        </a:rPr>
                        <a:t>Competition Features (</a:t>
                      </a:r>
                      <a:r>
                        <a:rPr lang="en-US" sz="2000" b="1" dirty="0" err="1">
                          <a:solidFill>
                            <a:schemeClr val="bg1">
                              <a:lumMod val="95000"/>
                            </a:schemeClr>
                          </a:solidFill>
                          <a:latin typeface="Tw Cen MT" panose="020B0602020104020603" pitchFamily="34" charset="0"/>
                        </a:rPr>
                        <a:t>groffers</a:t>
                      </a:r>
                      <a:r>
                        <a:rPr lang="en-US" sz="2000" b="1" dirty="0">
                          <a:solidFill>
                            <a:schemeClr val="bg1">
                              <a:lumMod val="95000"/>
                            </a:schemeClr>
                          </a:solidFill>
                          <a:latin typeface="Tw Cen MT" panose="020B0602020104020603" pitchFamily="34" charset="0"/>
                        </a:rPr>
                        <a:t>, big basket ,</a:t>
                      </a:r>
                      <a:r>
                        <a:rPr lang="en-US" sz="2000" b="1" dirty="0" err="1">
                          <a:solidFill>
                            <a:schemeClr val="bg1">
                              <a:lumMod val="95000"/>
                            </a:schemeClr>
                          </a:solidFill>
                          <a:latin typeface="Tw Cen MT" panose="020B0602020104020603" pitchFamily="34" charset="0"/>
                        </a:rPr>
                        <a:t>etc</a:t>
                      </a:r>
                      <a:r>
                        <a:rPr lang="en-US" sz="2000" dirty="0">
                          <a:solidFill>
                            <a:schemeClr val="bg1">
                              <a:lumMod val="95000"/>
                            </a:schemeClr>
                          </a:solidFill>
                          <a:latin typeface="Tw Cen MT" panose="020B0602020104020603" pitchFamily="34" charset="0"/>
                        </a:rPr>
                        <a:t>)</a:t>
                      </a:r>
                    </a:p>
                  </a:txBody>
                  <a:tcPr/>
                </a:tc>
                <a:tc>
                  <a:txBody>
                    <a:bodyPr/>
                    <a:lstStyle/>
                    <a:p>
                      <a:r>
                        <a:rPr lang="en-US" sz="2000" dirty="0"/>
                        <a:t>       Our Product Features</a:t>
                      </a:r>
                    </a:p>
                  </a:txBody>
                  <a:tcPr/>
                </a:tc>
                <a:extLst>
                  <a:ext uri="{0D108BD9-81ED-4DB2-BD59-A6C34878D82A}">
                    <a16:rowId xmlns:a16="http://schemas.microsoft.com/office/drawing/2014/main" val="2367463446"/>
                  </a:ext>
                </a:extLst>
              </a:tr>
              <a:tr h="749650">
                <a:tc>
                  <a:txBody>
                    <a:bodyPr/>
                    <a:lstStyle/>
                    <a:p>
                      <a:pPr marL="285750" indent="-285750">
                        <a:buFont typeface="Wingdings" panose="05000000000000000000" pitchFamily="2" charset="2"/>
                        <a:buChar char="ü"/>
                      </a:pPr>
                      <a:r>
                        <a:rPr lang="en-US" sz="1600" dirty="0">
                          <a:latin typeface="Tw Cen MT" panose="020B0602020104020603" pitchFamily="34" charset="0"/>
                        </a:rPr>
                        <a:t> </a:t>
                      </a:r>
                      <a:r>
                        <a:rPr lang="en-US" sz="1800" dirty="0">
                          <a:latin typeface="Tw Cen MT" panose="020B0602020104020603" pitchFamily="34" charset="0"/>
                        </a:rPr>
                        <a:t>They practice door delivery system </a:t>
                      </a:r>
                      <a:endParaRPr lang="en-US" sz="1600" dirty="0">
                        <a:latin typeface="Tw Cen MT" panose="020B0602020104020603" pitchFamily="34" charset="0"/>
                      </a:endParaRPr>
                    </a:p>
                  </a:txBody>
                  <a:tcPr/>
                </a:tc>
                <a:tc>
                  <a:txBody>
                    <a:bodyPr/>
                    <a:lstStyle/>
                    <a:p>
                      <a:pPr marL="285750" indent="-285750">
                        <a:buFont typeface="Wingdings" panose="05000000000000000000" pitchFamily="2" charset="2"/>
                        <a:buChar char="ü"/>
                      </a:pPr>
                      <a:r>
                        <a:rPr lang="en-US" sz="1800" dirty="0">
                          <a:latin typeface="Tw Cen MT" panose="020B0602020104020603" pitchFamily="34" charset="0"/>
                        </a:rPr>
                        <a:t>Where as we use mass (street wise) delivery system keeping social distancing in mind</a:t>
                      </a:r>
                    </a:p>
                  </a:txBody>
                  <a:tcPr/>
                </a:tc>
                <a:extLst>
                  <a:ext uri="{0D108BD9-81ED-4DB2-BD59-A6C34878D82A}">
                    <a16:rowId xmlns:a16="http://schemas.microsoft.com/office/drawing/2014/main" val="907008847"/>
                  </a:ext>
                </a:extLst>
              </a:tr>
              <a:tr h="397700">
                <a:tc>
                  <a:txBody>
                    <a:bodyPr/>
                    <a:lstStyle/>
                    <a:p>
                      <a:pPr marL="285750" indent="-285750">
                        <a:buFont typeface="Wingdings" panose="05000000000000000000" pitchFamily="2" charset="2"/>
                        <a:buChar char="ü"/>
                      </a:pPr>
                      <a:r>
                        <a:rPr lang="en-US" sz="1300" dirty="0"/>
                        <a:t> </a:t>
                      </a:r>
                      <a:r>
                        <a:rPr lang="en-US" sz="1800" dirty="0">
                          <a:latin typeface="Tw Cen MT" panose="020B0602020104020603" pitchFamily="34" charset="0"/>
                        </a:rPr>
                        <a:t>They don’t function during lockdown</a:t>
                      </a:r>
                      <a:endParaRPr lang="en-US" sz="1300" dirty="0">
                        <a:latin typeface="Tw Cen MT" panose="020B0602020104020603" pitchFamily="34" charset="0"/>
                      </a:endParaRPr>
                    </a:p>
                  </a:txBody>
                  <a:tcPr/>
                </a:tc>
                <a:tc>
                  <a:txBody>
                    <a:bodyPr/>
                    <a:lstStyle/>
                    <a:p>
                      <a:pPr marL="285750" indent="-285750">
                        <a:buFont typeface="Wingdings" panose="05000000000000000000" pitchFamily="2" charset="2"/>
                        <a:buChar char="ü"/>
                      </a:pPr>
                      <a:r>
                        <a:rPr lang="en-US" sz="1800" dirty="0">
                          <a:latin typeface="Trebuchet MS" panose="020B0603020202020204" pitchFamily="34" charset="0"/>
                        </a:rPr>
                        <a:t>We may deliver during lockdown</a:t>
                      </a:r>
                    </a:p>
                  </a:txBody>
                  <a:tcPr/>
                </a:tc>
                <a:extLst>
                  <a:ext uri="{0D108BD9-81ED-4DB2-BD59-A6C34878D82A}">
                    <a16:rowId xmlns:a16="http://schemas.microsoft.com/office/drawing/2014/main" val="1955976358"/>
                  </a:ext>
                </a:extLst>
              </a:tr>
              <a:tr h="524755">
                <a:tc>
                  <a:txBody>
                    <a:bodyPr/>
                    <a:lstStyle/>
                    <a:p>
                      <a:pPr marL="285750" indent="-285750">
                        <a:buFont typeface="Wingdings" panose="05000000000000000000" pitchFamily="2" charset="2"/>
                        <a:buChar char="ü"/>
                      </a:pPr>
                      <a:r>
                        <a:rPr lang="en-US" sz="1800" dirty="0">
                          <a:latin typeface="Tw Cen MT" panose="020B0602020104020603" pitchFamily="34" charset="0"/>
                        </a:rPr>
                        <a:t> They deliver less quantity in one round</a:t>
                      </a:r>
                    </a:p>
                  </a:txBody>
                  <a:tcPr/>
                </a:tc>
                <a:tc>
                  <a:txBody>
                    <a:bodyPr/>
                    <a:lstStyle/>
                    <a:p>
                      <a:pPr marL="285750" indent="-285750">
                        <a:buFont typeface="Wingdings" panose="05000000000000000000" pitchFamily="2" charset="2"/>
                        <a:buChar char="ü"/>
                      </a:pPr>
                      <a:r>
                        <a:rPr lang="en-US" sz="1800" dirty="0">
                          <a:latin typeface="Tw Cen MT" panose="020B0602020104020603" pitchFamily="34" charset="0"/>
                        </a:rPr>
                        <a:t>We distribute more quantity in one round</a:t>
                      </a:r>
                    </a:p>
                  </a:txBody>
                  <a:tcPr/>
                </a:tc>
                <a:extLst>
                  <a:ext uri="{0D108BD9-81ED-4DB2-BD59-A6C34878D82A}">
                    <a16:rowId xmlns:a16="http://schemas.microsoft.com/office/drawing/2014/main" val="3661639332"/>
                  </a:ext>
                </a:extLst>
              </a:tr>
              <a:tr h="582107">
                <a:tc>
                  <a:txBody>
                    <a:bodyPr/>
                    <a:lstStyle/>
                    <a:p>
                      <a:pPr marL="285750" indent="-285750">
                        <a:buFont typeface="Wingdings" panose="05000000000000000000" pitchFamily="2" charset="2"/>
                        <a:buChar char="ü"/>
                      </a:pPr>
                      <a:r>
                        <a:rPr lang="en-US" sz="1800" dirty="0">
                          <a:latin typeface="Tw Cen MT" panose="020B0602020104020603" pitchFamily="34" charset="0"/>
                        </a:rPr>
                        <a:t>The profit gained here will be shared with MNC’S</a:t>
                      </a:r>
                    </a:p>
                  </a:txBody>
                  <a:tcPr/>
                </a:tc>
                <a:tc>
                  <a:txBody>
                    <a:bodyPr/>
                    <a:lstStyle/>
                    <a:p>
                      <a:pPr marL="285750" indent="-285750">
                        <a:buFont typeface="Wingdings" panose="05000000000000000000" pitchFamily="2" charset="2"/>
                        <a:buChar char="ü"/>
                      </a:pPr>
                      <a:r>
                        <a:rPr lang="en-US" sz="1800" dirty="0">
                          <a:latin typeface="Tw Cen MT" panose="020B0602020104020603" pitchFamily="34" charset="0"/>
                        </a:rPr>
                        <a:t>Here the profit with be equally distributed to farmers </a:t>
                      </a:r>
                      <a:r>
                        <a:rPr lang="en-US" sz="1300" dirty="0"/>
                        <a:t>.</a:t>
                      </a:r>
                    </a:p>
                  </a:txBody>
                  <a:tcPr/>
                </a:tc>
                <a:extLst>
                  <a:ext uri="{0D108BD9-81ED-4DB2-BD59-A6C34878D82A}">
                    <a16:rowId xmlns:a16="http://schemas.microsoft.com/office/drawing/2014/main" val="1634929096"/>
                  </a:ext>
                </a:extLst>
              </a:tr>
              <a:tr h="397700">
                <a:tc>
                  <a:txBody>
                    <a:bodyPr/>
                    <a:lstStyle/>
                    <a:p>
                      <a:pPr marL="285750" indent="-285750">
                        <a:buFont typeface="Wingdings" panose="05000000000000000000" pitchFamily="2" charset="2"/>
                        <a:buChar char="ü"/>
                      </a:pPr>
                      <a:r>
                        <a:rPr lang="en-US" sz="1800" dirty="0">
                          <a:latin typeface="Tw Cen MT" panose="020B0602020104020603" pitchFamily="34" charset="0"/>
                        </a:rPr>
                        <a:t>They use mobile application only in user side</a:t>
                      </a:r>
                    </a:p>
                  </a:txBody>
                  <a:tcPr/>
                </a:tc>
                <a:tc>
                  <a:txBody>
                    <a:bodyPr/>
                    <a:lstStyle/>
                    <a:p>
                      <a:pPr marL="285750" indent="-285750">
                        <a:buFont typeface="Wingdings" panose="05000000000000000000" pitchFamily="2" charset="2"/>
                        <a:buChar char="ü"/>
                      </a:pPr>
                      <a:r>
                        <a:rPr lang="en-US" sz="1800" dirty="0">
                          <a:latin typeface="Tw Cen MT" panose="020B0602020104020603" pitchFamily="34" charset="0"/>
                        </a:rPr>
                        <a:t>We use technology for every interface</a:t>
                      </a:r>
                    </a:p>
                  </a:txBody>
                  <a:tcPr/>
                </a:tc>
                <a:extLst>
                  <a:ext uri="{0D108BD9-81ED-4DB2-BD59-A6C34878D82A}">
                    <a16:rowId xmlns:a16="http://schemas.microsoft.com/office/drawing/2014/main" val="4067354641"/>
                  </a:ext>
                </a:extLst>
              </a:tr>
              <a:tr h="332634">
                <a:tc>
                  <a:txBody>
                    <a:bodyPr/>
                    <a:lstStyle/>
                    <a:p>
                      <a:endParaRPr lang="en-US" sz="1300" dirty="0"/>
                    </a:p>
                  </a:txBody>
                  <a:tcPr/>
                </a:tc>
                <a:tc>
                  <a:txBody>
                    <a:bodyPr/>
                    <a:lstStyle/>
                    <a:p>
                      <a:endParaRPr lang="en-US" sz="1300" dirty="0"/>
                    </a:p>
                  </a:txBody>
                  <a:tcPr/>
                </a:tc>
                <a:extLst>
                  <a:ext uri="{0D108BD9-81ED-4DB2-BD59-A6C34878D82A}">
                    <a16:rowId xmlns:a16="http://schemas.microsoft.com/office/drawing/2014/main" val="3479329045"/>
                  </a:ext>
                </a:extLst>
              </a:tr>
              <a:tr h="332634">
                <a:tc>
                  <a:txBody>
                    <a:bodyPr/>
                    <a:lstStyle/>
                    <a:p>
                      <a:endParaRPr lang="en-US" sz="1300" dirty="0"/>
                    </a:p>
                  </a:txBody>
                  <a:tcPr/>
                </a:tc>
                <a:tc>
                  <a:txBody>
                    <a:bodyPr/>
                    <a:lstStyle/>
                    <a:p>
                      <a:endParaRPr lang="en-US" sz="1300" dirty="0"/>
                    </a:p>
                  </a:txBody>
                  <a:tcPr/>
                </a:tc>
                <a:extLst>
                  <a:ext uri="{0D108BD9-81ED-4DB2-BD59-A6C34878D82A}">
                    <a16:rowId xmlns:a16="http://schemas.microsoft.com/office/drawing/2014/main" val="787826023"/>
                  </a:ext>
                </a:extLst>
              </a:tr>
            </a:tbl>
          </a:graphicData>
        </a:graphic>
      </p:graphicFrame>
      <p:pic>
        <p:nvPicPr>
          <p:cNvPr id="5" name="Picture 4">
            <a:extLst>
              <a:ext uri="{FF2B5EF4-FFF2-40B4-BE49-F238E27FC236}">
                <a16:creationId xmlns:a16="http://schemas.microsoft.com/office/drawing/2014/main" id="{84DA6247-9A6D-4C0F-96EA-894F140170AF}"/>
              </a:ext>
            </a:extLst>
          </p:cNvPr>
          <p:cNvPicPr>
            <a:picLocks noChangeAspect="1"/>
          </p:cNvPicPr>
          <p:nvPr/>
        </p:nvPicPr>
        <p:blipFill>
          <a:blip r:embed="rId3"/>
          <a:stretch>
            <a:fillRect/>
          </a:stretch>
        </p:blipFill>
        <p:spPr>
          <a:xfrm>
            <a:off x="153558" y="154073"/>
            <a:ext cx="1642969" cy="11542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E74056D-8EE2-40FA-94E8-59F7EC4539D0}"/>
              </a:ext>
            </a:extLst>
          </p:cNvPr>
          <p:cNvPicPr>
            <a:picLocks noChangeAspect="1"/>
          </p:cNvPicPr>
          <p:nvPr/>
        </p:nvPicPr>
        <p:blipFill>
          <a:blip r:embed="rId4"/>
          <a:stretch>
            <a:fillRect/>
          </a:stretch>
        </p:blipFill>
        <p:spPr>
          <a:xfrm>
            <a:off x="10968456" y="114448"/>
            <a:ext cx="1035975" cy="10655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6AC4DBF5-7C0B-4245-B6B5-9DE7602A1647}"/>
              </a:ext>
            </a:extLst>
          </p:cNvPr>
          <p:cNvPicPr>
            <a:picLocks noChangeAspect="1"/>
          </p:cNvPicPr>
          <p:nvPr/>
        </p:nvPicPr>
        <p:blipFill>
          <a:blip r:embed="rId5"/>
          <a:stretch>
            <a:fillRect/>
          </a:stretch>
        </p:blipFill>
        <p:spPr>
          <a:xfrm>
            <a:off x="210305" y="5633364"/>
            <a:ext cx="1379344" cy="10705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3EAA4770-9B9F-4FA5-8AE4-AB54DD756EC9}"/>
              </a:ext>
            </a:extLst>
          </p:cNvPr>
          <p:cNvPicPr>
            <a:picLocks noChangeAspect="1"/>
          </p:cNvPicPr>
          <p:nvPr/>
        </p:nvPicPr>
        <p:blipFill>
          <a:blip r:embed="rId6"/>
          <a:stretch>
            <a:fillRect/>
          </a:stretch>
        </p:blipFill>
        <p:spPr>
          <a:xfrm>
            <a:off x="2253191" y="34074"/>
            <a:ext cx="2409800" cy="1803827"/>
          </a:xfrm>
          <a:prstGeom prst="ellipse">
            <a:avLst/>
          </a:prstGeom>
          <a:ln>
            <a:noFill/>
          </a:ln>
          <a:effectLst>
            <a:softEdge rad="112500"/>
          </a:effectLst>
        </p:spPr>
      </p:pic>
      <p:pic>
        <p:nvPicPr>
          <p:cNvPr id="17" name="Picture 16">
            <a:extLst>
              <a:ext uri="{FF2B5EF4-FFF2-40B4-BE49-F238E27FC236}">
                <a16:creationId xmlns:a16="http://schemas.microsoft.com/office/drawing/2014/main" id="{AEA02B51-690D-45F2-8AC0-5A707764D534}"/>
              </a:ext>
            </a:extLst>
          </p:cNvPr>
          <p:cNvPicPr>
            <a:picLocks noChangeAspect="1"/>
          </p:cNvPicPr>
          <p:nvPr/>
        </p:nvPicPr>
        <p:blipFill>
          <a:blip r:embed="rId7"/>
          <a:stretch>
            <a:fillRect/>
          </a:stretch>
        </p:blipFill>
        <p:spPr>
          <a:xfrm>
            <a:off x="8384968" y="5595071"/>
            <a:ext cx="2771775" cy="1133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77388BB1-0B1A-4D1D-927F-C5F4605548CE}"/>
              </a:ext>
            </a:extLst>
          </p:cNvPr>
          <p:cNvPicPr>
            <a:picLocks noChangeAspect="1"/>
          </p:cNvPicPr>
          <p:nvPr/>
        </p:nvPicPr>
        <p:blipFill>
          <a:blip r:embed="rId8"/>
          <a:stretch>
            <a:fillRect/>
          </a:stretch>
        </p:blipFill>
        <p:spPr>
          <a:xfrm>
            <a:off x="10121486" y="3281022"/>
            <a:ext cx="2070514" cy="2070514"/>
          </a:xfrm>
          <a:prstGeom prst="rect">
            <a:avLst/>
          </a:prstGeom>
        </p:spPr>
      </p:pic>
      <p:pic>
        <p:nvPicPr>
          <p:cNvPr id="21" name="Picture 20">
            <a:extLst>
              <a:ext uri="{FF2B5EF4-FFF2-40B4-BE49-F238E27FC236}">
                <a16:creationId xmlns:a16="http://schemas.microsoft.com/office/drawing/2014/main" id="{6D9B711B-1FEF-4316-89EA-97A6160FD81F}"/>
              </a:ext>
            </a:extLst>
          </p:cNvPr>
          <p:cNvPicPr>
            <a:picLocks noChangeAspect="1"/>
          </p:cNvPicPr>
          <p:nvPr/>
        </p:nvPicPr>
        <p:blipFill>
          <a:blip r:embed="rId9"/>
          <a:stretch>
            <a:fillRect/>
          </a:stretch>
        </p:blipFill>
        <p:spPr>
          <a:xfrm>
            <a:off x="4182232" y="5619750"/>
            <a:ext cx="1487048" cy="1238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693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4641-40B9-43F0-8690-6C3576E3B8F8}"/>
              </a:ext>
            </a:extLst>
          </p:cNvPr>
          <p:cNvSpPr>
            <a:spLocks noGrp="1"/>
          </p:cNvSpPr>
          <p:nvPr>
            <p:ph type="title"/>
          </p:nvPr>
        </p:nvSpPr>
        <p:spPr>
          <a:xfrm>
            <a:off x="2729888" y="27405"/>
            <a:ext cx="8911687" cy="1280890"/>
          </a:xfrm>
        </p:spPr>
        <p:txBody>
          <a:bodyPr/>
          <a:lstStyle/>
          <a:p>
            <a:r>
              <a:rPr lang="en-IN" b="1" dirty="0"/>
              <a:t>Top 3 challenges</a:t>
            </a:r>
          </a:p>
        </p:txBody>
      </p:sp>
      <p:graphicFrame>
        <p:nvGraphicFramePr>
          <p:cNvPr id="18" name="Table 18">
            <a:extLst>
              <a:ext uri="{FF2B5EF4-FFF2-40B4-BE49-F238E27FC236}">
                <a16:creationId xmlns:a16="http://schemas.microsoft.com/office/drawing/2014/main" id="{C38FD1EB-0868-4BB9-ACDA-278AD2C7FCF2}"/>
              </a:ext>
            </a:extLst>
          </p:cNvPr>
          <p:cNvGraphicFramePr>
            <a:graphicFrameLocks noGrp="1"/>
          </p:cNvGraphicFramePr>
          <p:nvPr>
            <p:ph idx="1"/>
            <p:extLst>
              <p:ext uri="{D42A27DB-BD31-4B8C-83A1-F6EECF244321}">
                <p14:modId xmlns:p14="http://schemas.microsoft.com/office/powerpoint/2010/main" val="1910899181"/>
              </p:ext>
            </p:extLst>
          </p:nvPr>
        </p:nvGraphicFramePr>
        <p:xfrm>
          <a:off x="869853" y="1891324"/>
          <a:ext cx="10771722" cy="4760945"/>
        </p:xfrm>
        <a:graphic>
          <a:graphicData uri="http://schemas.openxmlformats.org/drawingml/2006/table">
            <a:tbl>
              <a:tblPr firstRow="1" bandRow="1">
                <a:tableStyleId>{5C22544A-7EE6-4342-B048-85BDC9FD1C3A}</a:tableStyleId>
              </a:tblPr>
              <a:tblGrid>
                <a:gridCol w="775670">
                  <a:extLst>
                    <a:ext uri="{9D8B030D-6E8A-4147-A177-3AD203B41FA5}">
                      <a16:colId xmlns:a16="http://schemas.microsoft.com/office/drawing/2014/main" val="2954631549"/>
                    </a:ext>
                  </a:extLst>
                </a:gridCol>
                <a:gridCol w="4646164">
                  <a:extLst>
                    <a:ext uri="{9D8B030D-6E8A-4147-A177-3AD203B41FA5}">
                      <a16:colId xmlns:a16="http://schemas.microsoft.com/office/drawing/2014/main" val="4228867112"/>
                    </a:ext>
                  </a:extLst>
                </a:gridCol>
                <a:gridCol w="2682761">
                  <a:extLst>
                    <a:ext uri="{9D8B030D-6E8A-4147-A177-3AD203B41FA5}">
                      <a16:colId xmlns:a16="http://schemas.microsoft.com/office/drawing/2014/main" val="2569846098"/>
                    </a:ext>
                  </a:extLst>
                </a:gridCol>
                <a:gridCol w="2667127">
                  <a:extLst>
                    <a:ext uri="{9D8B030D-6E8A-4147-A177-3AD203B41FA5}">
                      <a16:colId xmlns:a16="http://schemas.microsoft.com/office/drawing/2014/main" val="1789227671"/>
                    </a:ext>
                  </a:extLst>
                </a:gridCol>
              </a:tblGrid>
              <a:tr h="463265">
                <a:tc>
                  <a:txBody>
                    <a:bodyPr/>
                    <a:lstStyle/>
                    <a:p>
                      <a:r>
                        <a:rPr lang="en-IN" dirty="0"/>
                        <a:t>S.no</a:t>
                      </a:r>
                    </a:p>
                  </a:txBody>
                  <a:tcPr/>
                </a:tc>
                <a:tc>
                  <a:txBody>
                    <a:bodyPr/>
                    <a:lstStyle/>
                    <a:p>
                      <a:r>
                        <a:rPr lang="en-IN" dirty="0"/>
                        <a:t>Challenges </a:t>
                      </a:r>
                    </a:p>
                  </a:txBody>
                  <a:tcPr/>
                </a:tc>
                <a:tc>
                  <a:txBody>
                    <a:bodyPr/>
                    <a:lstStyle/>
                    <a:p>
                      <a:r>
                        <a:rPr lang="en-IN" dirty="0"/>
                        <a:t>  Impacts</a:t>
                      </a:r>
                    </a:p>
                  </a:txBody>
                  <a:tcPr/>
                </a:tc>
                <a:tc>
                  <a:txBody>
                    <a:bodyPr/>
                    <a:lstStyle/>
                    <a:p>
                      <a:r>
                        <a:rPr lang="en-IN" dirty="0"/>
                        <a:t>Troubleshooting</a:t>
                      </a:r>
                    </a:p>
                  </a:txBody>
                  <a:tcPr/>
                </a:tc>
                <a:extLst>
                  <a:ext uri="{0D108BD9-81ED-4DB2-BD59-A6C34878D82A}">
                    <a16:rowId xmlns:a16="http://schemas.microsoft.com/office/drawing/2014/main" val="4199791056"/>
                  </a:ext>
                </a:extLst>
              </a:tr>
              <a:tr h="1484987">
                <a:tc>
                  <a:txBody>
                    <a:bodyPr/>
                    <a:lstStyle/>
                    <a:p>
                      <a:r>
                        <a:rPr lang="en-IN" dirty="0"/>
                        <a:t>1</a:t>
                      </a:r>
                    </a:p>
                  </a:txBody>
                  <a:tcPr/>
                </a:tc>
                <a:tc>
                  <a:txBody>
                    <a:bodyPr/>
                    <a:lstStyle/>
                    <a:p>
                      <a:r>
                        <a:rPr lang="en-IN" dirty="0">
                          <a:latin typeface="Tw Cen MT" panose="020B0602020104020603" pitchFamily="34" charset="0"/>
                        </a:rPr>
                        <a:t>Coordination between all the interface.</a:t>
                      </a:r>
                    </a:p>
                  </a:txBody>
                  <a:tcPr/>
                </a:tc>
                <a:tc>
                  <a:txBody>
                    <a:bodyPr/>
                    <a:lstStyle/>
                    <a:p>
                      <a:r>
                        <a:rPr lang="en-IN" dirty="0">
                          <a:latin typeface="Tw Cen MT" panose="020B0602020104020603" pitchFamily="34" charset="0"/>
                        </a:rPr>
                        <a:t>Misunderstanding and effect on business relationship</a:t>
                      </a:r>
                    </a:p>
                  </a:txBody>
                  <a:tcPr/>
                </a:tc>
                <a:tc>
                  <a:txBody>
                    <a:bodyPr/>
                    <a:lstStyle/>
                    <a:p>
                      <a:r>
                        <a:rPr lang="en-IN" dirty="0">
                          <a:latin typeface="Tw Cen MT" panose="020B0602020104020603" pitchFamily="34" charset="0"/>
                        </a:rPr>
                        <a:t>Creating a strong network communication from front to end</a:t>
                      </a:r>
                    </a:p>
                  </a:txBody>
                  <a:tcPr/>
                </a:tc>
                <a:extLst>
                  <a:ext uri="{0D108BD9-81ED-4DB2-BD59-A6C34878D82A}">
                    <a16:rowId xmlns:a16="http://schemas.microsoft.com/office/drawing/2014/main" val="1655070172"/>
                  </a:ext>
                </a:extLst>
              </a:tr>
              <a:tr h="1417363">
                <a:tc>
                  <a:txBody>
                    <a:bodyPr/>
                    <a:lstStyle/>
                    <a:p>
                      <a:r>
                        <a:rPr lang="en-IN" dirty="0"/>
                        <a:t>2</a:t>
                      </a:r>
                    </a:p>
                  </a:txBody>
                  <a:tcPr/>
                </a:tc>
                <a:tc>
                  <a:txBody>
                    <a:bodyPr/>
                    <a:lstStyle/>
                    <a:p>
                      <a:r>
                        <a:rPr lang="en-IN" dirty="0">
                          <a:latin typeface="Tw Cen MT" panose="020B0602020104020603" pitchFamily="34" charset="0"/>
                        </a:rPr>
                        <a:t>Road permission for transportation(during lockdown)</a:t>
                      </a:r>
                    </a:p>
                  </a:txBody>
                  <a:tcPr/>
                </a:tc>
                <a:tc>
                  <a:txBody>
                    <a:bodyPr/>
                    <a:lstStyle/>
                    <a:p>
                      <a:r>
                        <a:rPr lang="en-IN" dirty="0">
                          <a:latin typeface="Tw Cen MT" panose="020B0602020104020603" pitchFamily="34" charset="0"/>
                        </a:rPr>
                        <a:t>serious delay in delivering and reaching out customers</a:t>
                      </a:r>
                    </a:p>
                  </a:txBody>
                  <a:tcPr/>
                </a:tc>
                <a:tc>
                  <a:txBody>
                    <a:bodyPr/>
                    <a:lstStyle/>
                    <a:p>
                      <a:r>
                        <a:rPr lang="en-IN" dirty="0">
                          <a:latin typeface="Tw Cen MT" panose="020B0602020104020603" pitchFamily="34" charset="0"/>
                        </a:rPr>
                        <a:t>Requesting to grant permission from state gov</a:t>
                      </a:r>
                    </a:p>
                  </a:txBody>
                  <a:tcPr/>
                </a:tc>
                <a:extLst>
                  <a:ext uri="{0D108BD9-81ED-4DB2-BD59-A6C34878D82A}">
                    <a16:rowId xmlns:a16="http://schemas.microsoft.com/office/drawing/2014/main" val="1396323934"/>
                  </a:ext>
                </a:extLst>
              </a:tr>
              <a:tr h="1142298">
                <a:tc>
                  <a:txBody>
                    <a:bodyPr/>
                    <a:lstStyle/>
                    <a:p>
                      <a:r>
                        <a:rPr lang="en-IN" dirty="0"/>
                        <a:t>3</a:t>
                      </a:r>
                    </a:p>
                  </a:txBody>
                  <a:tcPr/>
                </a:tc>
                <a:tc>
                  <a:txBody>
                    <a:bodyPr/>
                    <a:lstStyle/>
                    <a:p>
                      <a:r>
                        <a:rPr lang="en-IN" sz="2400" b="0" i="0" kern="1200" dirty="0">
                          <a:solidFill>
                            <a:schemeClr val="dk1"/>
                          </a:solidFill>
                          <a:effectLst/>
                          <a:latin typeface="Tw Cen MT" panose="020B0602020104020603" pitchFamily="34" charset="0"/>
                          <a:ea typeface="+mn-ea"/>
                          <a:cs typeface="+mn-cs"/>
                        </a:rPr>
                        <a:t>Fierce Competition</a:t>
                      </a:r>
                      <a:endParaRPr lang="en-IN" sz="3200" dirty="0">
                        <a:latin typeface="Tw Cen MT" panose="020B0602020104020603" pitchFamily="34" charset="0"/>
                      </a:endParaRPr>
                    </a:p>
                  </a:txBody>
                  <a:tcPr/>
                </a:tc>
                <a:tc>
                  <a:txBody>
                    <a:bodyPr/>
                    <a:lstStyle/>
                    <a:p>
                      <a:r>
                        <a:rPr lang="en-IN" dirty="0">
                          <a:latin typeface="Tw Cen MT" panose="020B0602020104020603" pitchFamily="34" charset="0"/>
                        </a:rPr>
                        <a:t>Loosing customer base</a:t>
                      </a:r>
                    </a:p>
                  </a:txBody>
                  <a:tcPr/>
                </a:tc>
                <a:tc>
                  <a:txBody>
                    <a:bodyPr/>
                    <a:lstStyle/>
                    <a:p>
                      <a:r>
                        <a:rPr lang="en-IN" dirty="0">
                          <a:latin typeface="Tw Cen MT" panose="020B0602020104020603" pitchFamily="34" charset="0"/>
                        </a:rPr>
                        <a:t>Increase in customer reach and gaining trust</a:t>
                      </a:r>
                    </a:p>
                  </a:txBody>
                  <a:tcPr/>
                </a:tc>
                <a:extLst>
                  <a:ext uri="{0D108BD9-81ED-4DB2-BD59-A6C34878D82A}">
                    <a16:rowId xmlns:a16="http://schemas.microsoft.com/office/drawing/2014/main" val="308450595"/>
                  </a:ext>
                </a:extLst>
              </a:tr>
            </a:tbl>
          </a:graphicData>
        </a:graphic>
      </p:graphicFrame>
      <p:pic>
        <p:nvPicPr>
          <p:cNvPr id="4" name="Picture 3">
            <a:extLst>
              <a:ext uri="{FF2B5EF4-FFF2-40B4-BE49-F238E27FC236}">
                <a16:creationId xmlns:a16="http://schemas.microsoft.com/office/drawing/2014/main" id="{8230D083-4061-4ADD-9E87-9BE915C9FD55}"/>
              </a:ext>
            </a:extLst>
          </p:cNvPr>
          <p:cNvPicPr>
            <a:picLocks noChangeAspect="1"/>
          </p:cNvPicPr>
          <p:nvPr/>
        </p:nvPicPr>
        <p:blipFill>
          <a:blip r:embed="rId2"/>
          <a:stretch>
            <a:fillRect/>
          </a:stretch>
        </p:blipFill>
        <p:spPr>
          <a:xfrm>
            <a:off x="550425" y="0"/>
            <a:ext cx="3669883" cy="17584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11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AA5D-2C53-4825-AEC8-F6BF6571A914}"/>
              </a:ext>
            </a:extLst>
          </p:cNvPr>
          <p:cNvSpPr>
            <a:spLocks noGrp="1"/>
          </p:cNvSpPr>
          <p:nvPr>
            <p:ph type="title"/>
          </p:nvPr>
        </p:nvSpPr>
        <p:spPr>
          <a:xfrm>
            <a:off x="3048000" y="0"/>
            <a:ext cx="9144000" cy="991219"/>
          </a:xfrm>
        </p:spPr>
        <p:txBody>
          <a:bodyPr>
            <a:normAutofit/>
          </a:bodyPr>
          <a:lstStyle/>
          <a:p>
            <a:r>
              <a:rPr lang="en-IN" b="1" u="sng" dirty="0">
                <a:solidFill>
                  <a:srgbClr val="C00000"/>
                </a:solidFill>
                <a:latin typeface="Tw Cen MT" panose="020B0602020104020603" pitchFamily="34" charset="0"/>
              </a:rPr>
              <a:t>SALES CHANNEL APPROACH</a:t>
            </a:r>
          </a:p>
        </p:txBody>
      </p:sp>
      <p:sp>
        <p:nvSpPr>
          <p:cNvPr id="3" name="Content Placeholder 2">
            <a:extLst>
              <a:ext uri="{FF2B5EF4-FFF2-40B4-BE49-F238E27FC236}">
                <a16:creationId xmlns:a16="http://schemas.microsoft.com/office/drawing/2014/main" id="{3F82C64E-8BF9-40D6-9157-612ECA76B586}"/>
              </a:ext>
            </a:extLst>
          </p:cNvPr>
          <p:cNvSpPr>
            <a:spLocks noGrp="1"/>
          </p:cNvSpPr>
          <p:nvPr>
            <p:ph idx="1"/>
          </p:nvPr>
        </p:nvSpPr>
        <p:spPr>
          <a:xfrm>
            <a:off x="485252" y="1881357"/>
            <a:ext cx="9030423" cy="4056400"/>
          </a:xfrm>
        </p:spPr>
        <p:txBody>
          <a:bodyPr>
            <a:noAutofit/>
          </a:bodyPr>
          <a:lstStyle/>
          <a:p>
            <a:pPr>
              <a:buFont typeface="Wingdings" panose="05000000000000000000" pitchFamily="2" charset="2"/>
              <a:buChar char="ü"/>
            </a:pPr>
            <a:r>
              <a:rPr lang="en-US" sz="2000" dirty="0">
                <a:solidFill>
                  <a:schemeClr val="tx1"/>
                </a:solidFill>
                <a:latin typeface="Tw Cen MT" panose="020B0602020104020603" pitchFamily="34" charset="0"/>
              </a:rPr>
              <a:t>Initially we expand our business through the cities on an indirect channel i.e. selling through partners who acts as intermediate between clients and us so that we can increase our network.</a:t>
            </a:r>
          </a:p>
          <a:p>
            <a:pPr>
              <a:buFont typeface="Wingdings" panose="05000000000000000000" pitchFamily="2" charset="2"/>
              <a:buChar char="ü"/>
            </a:pPr>
            <a:r>
              <a:rPr lang="en-US" sz="2000" dirty="0">
                <a:solidFill>
                  <a:schemeClr val="tx1"/>
                </a:solidFill>
                <a:latin typeface="Tw Cen MT" panose="020B0602020104020603" pitchFamily="34" charset="0"/>
              </a:rPr>
              <a:t>So with the help of this channel we concentrate on improving </a:t>
            </a:r>
            <a:r>
              <a:rPr lang="en-US" sz="2000" b="1" dirty="0">
                <a:solidFill>
                  <a:schemeClr val="tx1"/>
                </a:solidFill>
                <a:latin typeface="Tw Cen MT" panose="020B0602020104020603" pitchFamily="34" charset="0"/>
              </a:rPr>
              <a:t>2</a:t>
            </a:r>
            <a:r>
              <a:rPr lang="en-US" sz="2000" dirty="0">
                <a:solidFill>
                  <a:schemeClr val="tx1"/>
                </a:solidFill>
                <a:latin typeface="Tw Cen MT" panose="020B0602020104020603" pitchFamily="34" charset="0"/>
              </a:rPr>
              <a:t> different revenue streams : </a:t>
            </a:r>
          </a:p>
          <a:p>
            <a:pPr marL="38099" indent="0">
              <a:buNone/>
            </a:pPr>
            <a:r>
              <a:rPr lang="en-US" sz="2000" dirty="0">
                <a:solidFill>
                  <a:schemeClr val="tx1"/>
                </a:solidFill>
                <a:latin typeface="Tw Cen MT" panose="020B0602020104020603" pitchFamily="34" charset="0"/>
              </a:rPr>
              <a:t>                </a:t>
            </a:r>
            <a:r>
              <a:rPr lang="en-US" sz="2000" b="1" dirty="0">
                <a:solidFill>
                  <a:schemeClr val="tx1"/>
                </a:solidFill>
                <a:latin typeface="Tw Cen MT" panose="020B0602020104020603" pitchFamily="34" charset="0"/>
              </a:rPr>
              <a:t>1</a:t>
            </a:r>
            <a:r>
              <a:rPr lang="en-US" sz="2000" dirty="0">
                <a:solidFill>
                  <a:schemeClr val="tx1"/>
                </a:solidFill>
                <a:latin typeface="Tw Cen MT" panose="020B0602020104020603" pitchFamily="34" charset="0"/>
              </a:rPr>
              <a:t>. </a:t>
            </a:r>
            <a:r>
              <a:rPr lang="en-US" sz="2000" b="1" dirty="0">
                <a:solidFill>
                  <a:schemeClr val="tx1"/>
                </a:solidFill>
                <a:latin typeface="Tw Cen MT" panose="020B0602020104020603" pitchFamily="34" charset="0"/>
              </a:rPr>
              <a:t>New sales </a:t>
            </a:r>
            <a:r>
              <a:rPr lang="en-US" sz="2000" dirty="0">
                <a:solidFill>
                  <a:schemeClr val="tx1"/>
                </a:solidFill>
                <a:latin typeface="Tw Cen MT" panose="020B0602020104020603" pitchFamily="34" charset="0"/>
              </a:rPr>
              <a:t>: we use our network to reach out new customers.</a:t>
            </a:r>
          </a:p>
          <a:p>
            <a:pPr marL="38099" indent="0">
              <a:buNone/>
            </a:pPr>
            <a:r>
              <a:rPr lang="en-US" sz="2000" dirty="0">
                <a:solidFill>
                  <a:schemeClr val="tx1"/>
                </a:solidFill>
                <a:latin typeface="Tw Cen MT" panose="020B0602020104020603" pitchFamily="34" charset="0"/>
              </a:rPr>
              <a:t>                 </a:t>
            </a:r>
            <a:r>
              <a:rPr lang="en-US" sz="2000" b="1" dirty="0">
                <a:solidFill>
                  <a:schemeClr val="tx1"/>
                </a:solidFill>
                <a:latin typeface="Tw Cen MT" panose="020B0602020104020603" pitchFamily="34" charset="0"/>
              </a:rPr>
              <a:t>2</a:t>
            </a:r>
            <a:r>
              <a:rPr lang="en-US" sz="2000" dirty="0">
                <a:solidFill>
                  <a:schemeClr val="tx1"/>
                </a:solidFill>
                <a:latin typeface="Tw Cen MT" panose="020B0602020104020603" pitchFamily="34" charset="0"/>
              </a:rPr>
              <a:t>. </a:t>
            </a:r>
            <a:r>
              <a:rPr lang="en-US" sz="2000" b="1" dirty="0">
                <a:solidFill>
                  <a:schemeClr val="tx1"/>
                </a:solidFill>
                <a:latin typeface="Tw Cen MT" panose="020B0602020104020603" pitchFamily="34" charset="0"/>
              </a:rPr>
              <a:t>Up - Sell </a:t>
            </a:r>
            <a:r>
              <a:rPr lang="en-US" sz="2000" dirty="0">
                <a:solidFill>
                  <a:schemeClr val="tx1"/>
                </a:solidFill>
                <a:latin typeface="Tw Cen MT" panose="020B0602020104020603" pitchFamily="34" charset="0"/>
              </a:rPr>
              <a:t>: We ensure selling more of same type products to existing</a:t>
            </a:r>
          </a:p>
          <a:p>
            <a:pPr marL="38099" indent="0">
              <a:buNone/>
            </a:pPr>
            <a:r>
              <a:rPr lang="en-US" sz="2000" dirty="0">
                <a:solidFill>
                  <a:schemeClr val="tx1"/>
                </a:solidFill>
                <a:latin typeface="Tw Cen MT" panose="020B0602020104020603" pitchFamily="34" charset="0"/>
              </a:rPr>
              <a:t>          customers by considering their feedback and trying to meet their expectations</a:t>
            </a:r>
          </a:p>
          <a:p>
            <a:pPr>
              <a:buFont typeface="Wingdings" panose="05000000000000000000" pitchFamily="2" charset="2"/>
              <a:buChar char="ü"/>
            </a:pPr>
            <a:r>
              <a:rPr lang="en-US" sz="2000" dirty="0">
                <a:solidFill>
                  <a:schemeClr val="tx1"/>
                </a:solidFill>
                <a:latin typeface="Tw Cen MT" panose="020B0602020104020603" pitchFamily="34" charset="0"/>
              </a:rPr>
              <a:t>Once after we build the network and grow accordingly, we will. Plan for a direct channel where in we will be able to sell directly to consumers away  from a static commercial location. 👉🏻.</a:t>
            </a:r>
          </a:p>
          <a:p>
            <a:pPr>
              <a:buFont typeface="Wingdings" panose="05000000000000000000" pitchFamily="2" charset="2"/>
              <a:buChar char="ü"/>
            </a:pPr>
            <a:endParaRPr lang="en-US" sz="2000" dirty="0">
              <a:latin typeface="Tw Cen MT" panose="020B0602020104020603" pitchFamily="34" charset="0"/>
            </a:endParaRPr>
          </a:p>
          <a:p>
            <a:pPr marL="38099" indent="0">
              <a:buNone/>
            </a:pPr>
            <a:r>
              <a:rPr lang="en-US" sz="2000" dirty="0">
                <a:latin typeface="Tw Cen MT" panose="020B0602020104020603" pitchFamily="34" charset="0"/>
              </a:rPr>
              <a:t>.</a:t>
            </a:r>
            <a:endParaRPr lang="en-IN" sz="2000" dirty="0">
              <a:latin typeface="Tw Cen MT" panose="020B0602020104020603" pitchFamily="34" charset="0"/>
            </a:endParaRPr>
          </a:p>
        </p:txBody>
      </p:sp>
      <p:pic>
        <p:nvPicPr>
          <p:cNvPr id="5" name="Picture 4">
            <a:extLst>
              <a:ext uri="{FF2B5EF4-FFF2-40B4-BE49-F238E27FC236}">
                <a16:creationId xmlns:a16="http://schemas.microsoft.com/office/drawing/2014/main" id="{9E7389C5-E174-43B3-AEED-E332D40C88DA}"/>
              </a:ext>
            </a:extLst>
          </p:cNvPr>
          <p:cNvPicPr>
            <a:picLocks noChangeAspect="1"/>
          </p:cNvPicPr>
          <p:nvPr/>
        </p:nvPicPr>
        <p:blipFill>
          <a:blip r:embed="rId2"/>
          <a:stretch>
            <a:fillRect/>
          </a:stretch>
        </p:blipFill>
        <p:spPr>
          <a:xfrm>
            <a:off x="7930168" y="5349168"/>
            <a:ext cx="4149290" cy="1508832"/>
          </a:xfrm>
          <a:prstGeom prst="rect">
            <a:avLst/>
          </a:prstGeom>
        </p:spPr>
      </p:pic>
    </p:spTree>
    <p:extLst>
      <p:ext uri="{BB962C8B-B14F-4D97-AF65-F5344CB8AC3E}">
        <p14:creationId xmlns:p14="http://schemas.microsoft.com/office/powerpoint/2010/main" val="2542512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75">
          <a:fgClr>
            <a:schemeClr val="accent2">
              <a:lumMod val="75000"/>
            </a:schemeClr>
          </a:fgClr>
          <a:bgClr>
            <a:schemeClr val="bg1"/>
          </a:bgClr>
        </a:patt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544644A-0E6C-40D4-8190-063C1597DE88}"/>
              </a:ext>
            </a:extLst>
          </p:cNvPr>
          <p:cNvGraphicFramePr>
            <a:graphicFrameLocks noGrp="1"/>
          </p:cNvGraphicFramePr>
          <p:nvPr>
            <p:extLst>
              <p:ext uri="{D42A27DB-BD31-4B8C-83A1-F6EECF244321}">
                <p14:modId xmlns:p14="http://schemas.microsoft.com/office/powerpoint/2010/main" val="3933318741"/>
              </p:ext>
            </p:extLst>
          </p:nvPr>
        </p:nvGraphicFramePr>
        <p:xfrm>
          <a:off x="0" y="1"/>
          <a:ext cx="12191999" cy="6752490"/>
        </p:xfrm>
        <a:graphic>
          <a:graphicData uri="http://schemas.openxmlformats.org/drawingml/2006/table">
            <a:tbl>
              <a:tblPr>
                <a:tableStyleId>{08FB837D-C827-4EFA-A057-4D05807E0F7C}</a:tableStyleId>
              </a:tblPr>
              <a:tblGrid>
                <a:gridCol w="12191999">
                  <a:extLst>
                    <a:ext uri="{9D8B030D-6E8A-4147-A177-3AD203B41FA5}">
                      <a16:colId xmlns:a16="http://schemas.microsoft.com/office/drawing/2014/main" val="364648176"/>
                    </a:ext>
                  </a:extLst>
                </a:gridCol>
              </a:tblGrid>
              <a:tr h="6752490">
                <a:tc>
                  <a:txBody>
                    <a:bodyPr/>
                    <a:lstStyle/>
                    <a:p>
                      <a:endParaRPr lang="en-IN" sz="1300" dirty="0">
                        <a:solidFill>
                          <a:srgbClr val="FFC000"/>
                        </a:solidFill>
                      </a:endParaRPr>
                    </a:p>
                  </a:txBody>
                  <a:tcPr>
                    <a:blipFill>
                      <a:blip r:embed="rId2"/>
                      <a:tile tx="0" ty="0" sx="100000" sy="100000" flip="none" algn="tl"/>
                    </a:blipFill>
                  </a:tcPr>
                </a:tc>
                <a:extLst>
                  <a:ext uri="{0D108BD9-81ED-4DB2-BD59-A6C34878D82A}">
                    <a16:rowId xmlns:a16="http://schemas.microsoft.com/office/drawing/2014/main" val="1796269480"/>
                  </a:ext>
                </a:extLst>
              </a:tr>
            </a:tbl>
          </a:graphicData>
        </a:graphic>
      </p:graphicFrame>
      <p:cxnSp>
        <p:nvCxnSpPr>
          <p:cNvPr id="10" name="Straight Connector 9">
            <a:extLst>
              <a:ext uri="{FF2B5EF4-FFF2-40B4-BE49-F238E27FC236}">
                <a16:creationId xmlns:a16="http://schemas.microsoft.com/office/drawing/2014/main" id="{23E2E0F6-F283-4D55-8ACA-ADE52A59B1C8}"/>
              </a:ext>
            </a:extLst>
          </p:cNvPr>
          <p:cNvCxnSpPr>
            <a:cxnSpLocks/>
          </p:cNvCxnSpPr>
          <p:nvPr/>
        </p:nvCxnSpPr>
        <p:spPr>
          <a:xfrm>
            <a:off x="0" y="1636947"/>
            <a:ext cx="1219199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021950-0DEE-4D0A-8A6F-328ED8E53C61}"/>
              </a:ext>
            </a:extLst>
          </p:cNvPr>
          <p:cNvCxnSpPr/>
          <p:nvPr/>
        </p:nvCxnSpPr>
        <p:spPr>
          <a:xfrm>
            <a:off x="3161151" y="213176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7CD8418-F14D-4A77-9526-6CE58EE2DC3D}"/>
              </a:ext>
            </a:extLst>
          </p:cNvPr>
          <p:cNvCxnSpPr>
            <a:cxnSpLocks/>
          </p:cNvCxnSpPr>
          <p:nvPr/>
        </p:nvCxnSpPr>
        <p:spPr>
          <a:xfrm>
            <a:off x="2335238" y="0"/>
            <a:ext cx="0" cy="6752491"/>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18561EA-4603-4F37-9EB5-E3394029AB0C}"/>
              </a:ext>
            </a:extLst>
          </p:cNvPr>
          <p:cNvCxnSpPr>
            <a:cxnSpLocks/>
          </p:cNvCxnSpPr>
          <p:nvPr/>
        </p:nvCxnSpPr>
        <p:spPr>
          <a:xfrm>
            <a:off x="6818751" y="0"/>
            <a:ext cx="0" cy="6752491"/>
          </a:xfrm>
          <a:prstGeom prst="line">
            <a:avLst/>
          </a:prstGeom>
          <a:ln w="28575"/>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EFCD844E-6BE3-416F-84AF-5B5C78C745FE}"/>
              </a:ext>
            </a:extLst>
          </p:cNvPr>
          <p:cNvSpPr txBox="1"/>
          <p:nvPr/>
        </p:nvSpPr>
        <p:spPr>
          <a:xfrm>
            <a:off x="411326" y="2208632"/>
            <a:ext cx="901145" cy="523220"/>
          </a:xfrm>
          <a:prstGeom prst="rect">
            <a:avLst/>
          </a:prstGeom>
          <a:noFill/>
        </p:spPr>
        <p:txBody>
          <a:bodyPr wrap="square" rtlCol="0">
            <a:spAutoFit/>
          </a:bodyPr>
          <a:lstStyle/>
          <a:p>
            <a:r>
              <a:rPr lang="en-IN" sz="2800" b="1" u="sng" dirty="0">
                <a:solidFill>
                  <a:schemeClr val="accent2">
                    <a:lumMod val="50000"/>
                  </a:schemeClr>
                </a:solidFill>
                <a:latin typeface="+mj-lt"/>
              </a:rPr>
              <a:t>Pros</a:t>
            </a:r>
          </a:p>
        </p:txBody>
      </p:sp>
      <p:sp>
        <p:nvSpPr>
          <p:cNvPr id="24" name="TextBox 23">
            <a:extLst>
              <a:ext uri="{FF2B5EF4-FFF2-40B4-BE49-F238E27FC236}">
                <a16:creationId xmlns:a16="http://schemas.microsoft.com/office/drawing/2014/main" id="{9C0429AC-60DB-4AEF-8EAA-CD33C60EBA41}"/>
              </a:ext>
            </a:extLst>
          </p:cNvPr>
          <p:cNvSpPr txBox="1"/>
          <p:nvPr/>
        </p:nvSpPr>
        <p:spPr>
          <a:xfrm>
            <a:off x="451585" y="4131552"/>
            <a:ext cx="1139684" cy="523220"/>
          </a:xfrm>
          <a:prstGeom prst="rect">
            <a:avLst/>
          </a:prstGeom>
          <a:noFill/>
        </p:spPr>
        <p:txBody>
          <a:bodyPr wrap="square" rtlCol="0">
            <a:spAutoFit/>
          </a:bodyPr>
          <a:lstStyle/>
          <a:p>
            <a:r>
              <a:rPr lang="en-IN" sz="2800" b="1" u="sng" dirty="0">
                <a:solidFill>
                  <a:schemeClr val="accent1">
                    <a:lumMod val="50000"/>
                  </a:schemeClr>
                </a:solidFill>
                <a:latin typeface="+mj-lt"/>
              </a:rPr>
              <a:t>Cons</a:t>
            </a:r>
          </a:p>
        </p:txBody>
      </p:sp>
      <p:sp>
        <p:nvSpPr>
          <p:cNvPr id="26" name="Rectangle 25">
            <a:extLst>
              <a:ext uri="{FF2B5EF4-FFF2-40B4-BE49-F238E27FC236}">
                <a16:creationId xmlns:a16="http://schemas.microsoft.com/office/drawing/2014/main" id="{C4E12AA4-F946-4660-A684-F58717F64E77}"/>
              </a:ext>
            </a:extLst>
          </p:cNvPr>
          <p:cNvSpPr/>
          <p:nvPr/>
        </p:nvSpPr>
        <p:spPr>
          <a:xfrm>
            <a:off x="2602523" y="329654"/>
            <a:ext cx="3871665" cy="800219"/>
          </a:xfrm>
          <a:prstGeom prst="rect">
            <a:avLst/>
          </a:prstGeom>
        </p:spPr>
        <p:txBody>
          <a:bodyPr wrap="square">
            <a:spAutoFit/>
          </a:bodyPr>
          <a:lstStyle/>
          <a:p>
            <a:r>
              <a:rPr lang="en-IN" sz="2800" b="1" dirty="0">
                <a:solidFill>
                  <a:schemeClr val="accent1"/>
                </a:solidFill>
                <a:latin typeface="Tw Cen MT" panose="020B0602020104020603" pitchFamily="34" charset="0"/>
              </a:rPr>
              <a:t>Indirect sales</a:t>
            </a:r>
          </a:p>
          <a:p>
            <a:r>
              <a:rPr lang="en-IN" b="1" dirty="0">
                <a:solidFill>
                  <a:schemeClr val="accent1"/>
                </a:solidFill>
                <a:latin typeface="Tw Cen MT" panose="020B0602020104020603" pitchFamily="34" charset="0"/>
              </a:rPr>
              <a:t>           (Selling through partners)</a:t>
            </a:r>
          </a:p>
        </p:txBody>
      </p:sp>
      <p:sp>
        <p:nvSpPr>
          <p:cNvPr id="27" name="TextBox 26">
            <a:extLst>
              <a:ext uri="{FF2B5EF4-FFF2-40B4-BE49-F238E27FC236}">
                <a16:creationId xmlns:a16="http://schemas.microsoft.com/office/drawing/2014/main" id="{964D738C-C804-4E08-91DF-34E76A74B04E}"/>
              </a:ext>
            </a:extLst>
          </p:cNvPr>
          <p:cNvSpPr txBox="1"/>
          <p:nvPr/>
        </p:nvSpPr>
        <p:spPr>
          <a:xfrm>
            <a:off x="7819324" y="387798"/>
            <a:ext cx="3153999" cy="707886"/>
          </a:xfrm>
          <a:prstGeom prst="rect">
            <a:avLst/>
          </a:prstGeom>
          <a:noFill/>
        </p:spPr>
        <p:txBody>
          <a:bodyPr wrap="square" rtlCol="0">
            <a:spAutoFit/>
          </a:bodyPr>
          <a:lstStyle/>
          <a:p>
            <a:r>
              <a:rPr lang="en-US" sz="2400" b="1" dirty="0">
                <a:solidFill>
                  <a:schemeClr val="accent1"/>
                </a:solidFill>
                <a:latin typeface="Tw Cen MT" panose="020B0602020104020603" pitchFamily="34" charset="0"/>
              </a:rPr>
              <a:t>Direct channel</a:t>
            </a:r>
          </a:p>
          <a:p>
            <a:r>
              <a:rPr lang="en-US" sz="1600" b="1" dirty="0">
                <a:solidFill>
                  <a:schemeClr val="accent1"/>
                </a:solidFill>
                <a:latin typeface="Tw Cen MT" panose="020B0602020104020603" pitchFamily="34" charset="0"/>
              </a:rPr>
              <a:t>         (reaching customers directly</a:t>
            </a:r>
            <a:r>
              <a:rPr lang="en-US" sz="1600" dirty="0">
                <a:solidFill>
                  <a:schemeClr val="accent1"/>
                </a:solidFill>
                <a:latin typeface="Tw Cen MT" panose="020B0602020104020603" pitchFamily="34" charset="0"/>
              </a:rPr>
              <a:t>)</a:t>
            </a:r>
            <a:endParaRPr lang="en-IN" sz="1600" dirty="0">
              <a:solidFill>
                <a:schemeClr val="accent1"/>
              </a:solidFill>
              <a:latin typeface="Tw Cen MT" panose="020B0602020104020603" pitchFamily="34" charset="0"/>
            </a:endParaRPr>
          </a:p>
        </p:txBody>
      </p:sp>
      <p:sp>
        <p:nvSpPr>
          <p:cNvPr id="28" name="TextBox 27">
            <a:extLst>
              <a:ext uri="{FF2B5EF4-FFF2-40B4-BE49-F238E27FC236}">
                <a16:creationId xmlns:a16="http://schemas.microsoft.com/office/drawing/2014/main" id="{5368D8DF-B483-4EE8-AC75-B6EE122387C0}"/>
              </a:ext>
            </a:extLst>
          </p:cNvPr>
          <p:cNvSpPr txBox="1"/>
          <p:nvPr/>
        </p:nvSpPr>
        <p:spPr>
          <a:xfrm>
            <a:off x="2663688" y="1993188"/>
            <a:ext cx="3432311" cy="1477328"/>
          </a:xfrm>
          <a:prstGeom prst="rect">
            <a:avLst/>
          </a:prstGeom>
          <a:noFill/>
        </p:spPr>
        <p:txBody>
          <a:bodyPr wrap="square" rtlCol="0">
            <a:spAutoFit/>
          </a:bodyPr>
          <a:lstStyle/>
          <a:p>
            <a:pPr marL="285744" indent="-285744">
              <a:buFont typeface="Wingdings" panose="05000000000000000000" pitchFamily="2" charset="2"/>
              <a:buChar char="ü"/>
            </a:pPr>
            <a:r>
              <a:rPr lang="en-US" dirty="0">
                <a:latin typeface="Tw Cen MT" panose="020B0602020104020603" pitchFamily="34" charset="0"/>
              </a:rPr>
              <a:t>Low sales, marketing and distribution cost </a:t>
            </a:r>
          </a:p>
          <a:p>
            <a:pPr marL="285744" indent="-285744">
              <a:buFont typeface="Wingdings" panose="05000000000000000000" pitchFamily="2" charset="2"/>
              <a:buChar char="ü"/>
            </a:pPr>
            <a:r>
              <a:rPr lang="en-US" dirty="0">
                <a:latin typeface="Tw Cen MT" panose="020B0602020104020603" pitchFamily="34" charset="0"/>
              </a:rPr>
              <a:t>Effective scaling</a:t>
            </a:r>
          </a:p>
          <a:p>
            <a:pPr marL="285744" indent="-285744">
              <a:buFont typeface="Wingdings" panose="05000000000000000000" pitchFamily="2" charset="2"/>
              <a:buChar char="ü"/>
            </a:pPr>
            <a:r>
              <a:rPr lang="en-US" dirty="0">
                <a:latin typeface="Tw Cen MT" panose="020B0602020104020603" pitchFamily="34" charset="0"/>
              </a:rPr>
              <a:t>Low cost for expanding into new markets</a:t>
            </a:r>
            <a:endParaRPr lang="en-IN" dirty="0">
              <a:latin typeface="Tw Cen MT" panose="020B0602020104020603" pitchFamily="34" charset="0"/>
            </a:endParaRPr>
          </a:p>
        </p:txBody>
      </p:sp>
      <p:sp>
        <p:nvSpPr>
          <p:cNvPr id="29" name="TextBox 28">
            <a:extLst>
              <a:ext uri="{FF2B5EF4-FFF2-40B4-BE49-F238E27FC236}">
                <a16:creationId xmlns:a16="http://schemas.microsoft.com/office/drawing/2014/main" id="{60E3CA3D-7AAC-467D-A8F8-E75A78560F24}"/>
              </a:ext>
            </a:extLst>
          </p:cNvPr>
          <p:cNvSpPr txBox="1"/>
          <p:nvPr/>
        </p:nvSpPr>
        <p:spPr>
          <a:xfrm>
            <a:off x="2769702" y="4280989"/>
            <a:ext cx="3326296" cy="1323439"/>
          </a:xfrm>
          <a:prstGeom prst="rect">
            <a:avLst/>
          </a:prstGeom>
          <a:noFill/>
        </p:spPr>
        <p:txBody>
          <a:bodyPr wrap="square" rtlCol="0">
            <a:spAutoFit/>
          </a:bodyPr>
          <a:lstStyle/>
          <a:p>
            <a:pPr marL="285744" indent="-285744">
              <a:buFont typeface="Wingdings" panose="05000000000000000000" pitchFamily="2" charset="2"/>
              <a:buChar char="ü"/>
            </a:pPr>
            <a:r>
              <a:rPr lang="en-US" sz="2000" dirty="0">
                <a:latin typeface="Tw Cen MT" panose="020B0602020104020603" pitchFamily="34" charset="0"/>
              </a:rPr>
              <a:t>Less control over the sales process</a:t>
            </a:r>
          </a:p>
          <a:p>
            <a:pPr marL="285744" indent="-285744">
              <a:buFont typeface="Wingdings" panose="05000000000000000000" pitchFamily="2" charset="2"/>
              <a:buChar char="ü"/>
            </a:pPr>
            <a:r>
              <a:rPr lang="en-US" sz="2000" dirty="0">
                <a:latin typeface="Tw Cen MT" panose="020B0602020104020603" pitchFamily="34" charset="0"/>
              </a:rPr>
              <a:t>Less predictable revenues</a:t>
            </a:r>
          </a:p>
          <a:p>
            <a:pPr marL="285744" indent="-285744">
              <a:buFont typeface="Wingdings" panose="05000000000000000000" pitchFamily="2" charset="2"/>
              <a:buChar char="ü"/>
            </a:pPr>
            <a:r>
              <a:rPr lang="en-US" sz="2000" dirty="0">
                <a:latin typeface="Tw Cen MT" panose="020B0602020104020603" pitchFamily="34" charset="0"/>
              </a:rPr>
              <a:t>Partner discounts</a:t>
            </a:r>
            <a:endParaRPr lang="en-IN" sz="2000" dirty="0">
              <a:latin typeface="Tw Cen MT" panose="020B0602020104020603" pitchFamily="34" charset="0"/>
            </a:endParaRPr>
          </a:p>
        </p:txBody>
      </p:sp>
      <p:sp>
        <p:nvSpPr>
          <p:cNvPr id="30" name="TextBox 29">
            <a:extLst>
              <a:ext uri="{FF2B5EF4-FFF2-40B4-BE49-F238E27FC236}">
                <a16:creationId xmlns:a16="http://schemas.microsoft.com/office/drawing/2014/main" id="{ED581BA9-738F-4919-8A53-1414908A0BA2}"/>
              </a:ext>
            </a:extLst>
          </p:cNvPr>
          <p:cNvSpPr txBox="1"/>
          <p:nvPr/>
        </p:nvSpPr>
        <p:spPr>
          <a:xfrm>
            <a:off x="7163310" y="2010411"/>
            <a:ext cx="3153995" cy="1661993"/>
          </a:xfrm>
          <a:prstGeom prst="rect">
            <a:avLst/>
          </a:prstGeom>
          <a:noFill/>
        </p:spPr>
        <p:txBody>
          <a:bodyPr wrap="square" rtlCol="0">
            <a:spAutoFit/>
          </a:bodyPr>
          <a:lstStyle/>
          <a:p>
            <a:pPr marL="285744" indent="-285744">
              <a:buFont typeface="Wingdings" panose="05000000000000000000" pitchFamily="2" charset="2"/>
              <a:buChar char="ü"/>
            </a:pPr>
            <a:r>
              <a:rPr lang="en-US" sz="1700" dirty="0">
                <a:latin typeface="Tw Cen MT" panose="020B0602020104020603" pitchFamily="34" charset="0"/>
              </a:rPr>
              <a:t>Full control of the sales process</a:t>
            </a:r>
          </a:p>
          <a:p>
            <a:pPr marL="285744" indent="-285744">
              <a:buFont typeface="Wingdings" panose="05000000000000000000" pitchFamily="2" charset="2"/>
              <a:buChar char="ü"/>
            </a:pPr>
            <a:r>
              <a:rPr lang="en-US" sz="1700" dirty="0">
                <a:latin typeface="Tw Cen MT" panose="020B0602020104020603" pitchFamily="34" charset="0"/>
              </a:rPr>
              <a:t>Direct line of feedback</a:t>
            </a:r>
          </a:p>
          <a:p>
            <a:pPr marL="285744" indent="-285744">
              <a:buFont typeface="Wingdings" panose="05000000000000000000" pitchFamily="2" charset="2"/>
              <a:buChar char="ü"/>
            </a:pPr>
            <a:r>
              <a:rPr lang="en-US" sz="1700" dirty="0">
                <a:latin typeface="Tw Cen MT" panose="020B0602020104020603" pitchFamily="34" charset="0"/>
              </a:rPr>
              <a:t>No channel discounts</a:t>
            </a:r>
          </a:p>
          <a:p>
            <a:pPr marL="285744" indent="-285744">
              <a:buFont typeface="Wingdings" panose="05000000000000000000" pitchFamily="2" charset="2"/>
              <a:buChar char="ü"/>
            </a:pPr>
            <a:r>
              <a:rPr lang="en-US" sz="1700" dirty="0">
                <a:latin typeface="Tw Cen MT" panose="020B0602020104020603" pitchFamily="34" charset="0"/>
              </a:rPr>
              <a:t>Little or no dependency on external parties for revenue generation</a:t>
            </a:r>
            <a:endParaRPr lang="en-IN" sz="1700" dirty="0">
              <a:latin typeface="Tw Cen MT" panose="020B0602020104020603" pitchFamily="34" charset="0"/>
            </a:endParaRPr>
          </a:p>
        </p:txBody>
      </p:sp>
      <p:sp>
        <p:nvSpPr>
          <p:cNvPr id="31" name="TextBox 30">
            <a:extLst>
              <a:ext uri="{FF2B5EF4-FFF2-40B4-BE49-F238E27FC236}">
                <a16:creationId xmlns:a16="http://schemas.microsoft.com/office/drawing/2014/main" id="{C829DBC9-C8D3-486B-BFCA-2E9BDF70867C}"/>
              </a:ext>
            </a:extLst>
          </p:cNvPr>
          <p:cNvSpPr txBox="1"/>
          <p:nvPr/>
        </p:nvSpPr>
        <p:spPr>
          <a:xfrm>
            <a:off x="7243827" y="4327156"/>
            <a:ext cx="2332385" cy="615553"/>
          </a:xfrm>
          <a:prstGeom prst="rect">
            <a:avLst/>
          </a:prstGeom>
          <a:noFill/>
        </p:spPr>
        <p:txBody>
          <a:bodyPr wrap="square" rtlCol="0">
            <a:spAutoFit/>
          </a:bodyPr>
          <a:lstStyle/>
          <a:p>
            <a:pPr marL="285744" indent="-285744">
              <a:buFont typeface="Wingdings" panose="05000000000000000000" pitchFamily="2" charset="2"/>
              <a:buChar char="ü"/>
            </a:pPr>
            <a:r>
              <a:rPr lang="en-US" sz="1700" dirty="0">
                <a:latin typeface="Tw Cen MT" panose="020B0602020104020603" pitchFamily="34" charset="0"/>
              </a:rPr>
              <a:t>High barrier for entering new markets</a:t>
            </a:r>
            <a:endParaRPr lang="en-IN" sz="1700" dirty="0">
              <a:latin typeface="Tw Cen MT" panose="020B0602020104020603" pitchFamily="34" charset="0"/>
            </a:endParaRPr>
          </a:p>
        </p:txBody>
      </p:sp>
      <p:cxnSp>
        <p:nvCxnSpPr>
          <p:cNvPr id="25" name="Straight Connector 24">
            <a:extLst>
              <a:ext uri="{FF2B5EF4-FFF2-40B4-BE49-F238E27FC236}">
                <a16:creationId xmlns:a16="http://schemas.microsoft.com/office/drawing/2014/main" id="{FB71EE8B-E0B3-4A09-BFE3-13CA7B20365E}"/>
              </a:ext>
            </a:extLst>
          </p:cNvPr>
          <p:cNvCxnSpPr>
            <a:cxnSpLocks/>
          </p:cNvCxnSpPr>
          <p:nvPr/>
        </p:nvCxnSpPr>
        <p:spPr>
          <a:xfrm>
            <a:off x="-1" y="3927636"/>
            <a:ext cx="12191999"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357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5604A-B92C-4109-B1CE-239F96D8F638}"/>
              </a:ext>
            </a:extLst>
          </p:cNvPr>
          <p:cNvSpPr/>
          <p:nvPr/>
        </p:nvSpPr>
        <p:spPr>
          <a:xfrm>
            <a:off x="6095999" y="167423"/>
            <a:ext cx="6288259" cy="646331"/>
          </a:xfrm>
          <a:prstGeom prst="rect">
            <a:avLst/>
          </a:prstGeom>
        </p:spPr>
        <p:txBody>
          <a:bodyPr wrap="square">
            <a:spAutoFit/>
          </a:bodyPr>
          <a:lstStyle/>
          <a:p>
            <a:r>
              <a:rPr lang="en-US" sz="3600" b="1" u="sng" dirty="0">
                <a:solidFill>
                  <a:schemeClr val="accent2"/>
                </a:solidFill>
              </a:rPr>
              <a:t>Unique selling preposition</a:t>
            </a:r>
            <a:endParaRPr lang="en-IN" sz="3600" b="1" u="sng" dirty="0">
              <a:solidFill>
                <a:schemeClr val="accent2"/>
              </a:solidFill>
            </a:endParaRPr>
          </a:p>
        </p:txBody>
      </p:sp>
      <p:sp>
        <p:nvSpPr>
          <p:cNvPr id="3" name="Rectangle 2">
            <a:extLst>
              <a:ext uri="{FF2B5EF4-FFF2-40B4-BE49-F238E27FC236}">
                <a16:creationId xmlns:a16="http://schemas.microsoft.com/office/drawing/2014/main" id="{5F27EE77-7681-4FA3-BE5C-147EDF0A8B68}"/>
              </a:ext>
            </a:extLst>
          </p:cNvPr>
          <p:cNvSpPr/>
          <p:nvPr/>
        </p:nvSpPr>
        <p:spPr>
          <a:xfrm>
            <a:off x="1207476" y="2017162"/>
            <a:ext cx="8848579" cy="4524315"/>
          </a:xfrm>
          <a:prstGeom prst="rect">
            <a:avLst/>
          </a:prstGeom>
        </p:spPr>
        <p:txBody>
          <a:bodyPr wrap="square">
            <a:spAutoFit/>
          </a:bodyPr>
          <a:lstStyle/>
          <a:p>
            <a:pPr marL="342891" indent="-342891">
              <a:buFont typeface="Arial" panose="020B0604020202020204" pitchFamily="34" charset="0"/>
              <a:buChar char="•"/>
            </a:pPr>
            <a:r>
              <a:rPr lang="en-US" sz="2400" dirty="0">
                <a:latin typeface="Tw Cen MT" panose="020B0602020104020603" pitchFamily="34" charset="0"/>
              </a:rPr>
              <a:t>Our delivery system is based on farmer to consumer system (F2C)</a:t>
            </a:r>
          </a:p>
          <a:p>
            <a:pPr marL="342891" indent="-342891">
              <a:buFont typeface="Arial" panose="020B0604020202020204" pitchFamily="34" charset="0"/>
              <a:buChar char="•"/>
            </a:pPr>
            <a:r>
              <a:rPr lang="en-US" sz="2400" dirty="0">
                <a:latin typeface="Tw Cen MT" panose="020B0602020104020603" pitchFamily="34" charset="0"/>
              </a:rPr>
              <a:t>Our system makes use of crop of famers which are going waste during lockdowns by bringing them to market and also supporting them financially.</a:t>
            </a:r>
          </a:p>
          <a:p>
            <a:pPr marL="342891" indent="-342891">
              <a:buFont typeface="Arial" panose="020B0604020202020204" pitchFamily="34" charset="0"/>
              <a:buChar char="•"/>
            </a:pPr>
            <a:r>
              <a:rPr lang="en-US" sz="2400" dirty="0">
                <a:latin typeface="Tw Cen MT" panose="020B0602020104020603" pitchFamily="34" charset="0"/>
              </a:rPr>
              <a:t>Our system delivers to customer keeping social distancing and  sanitation </a:t>
            </a:r>
          </a:p>
          <a:p>
            <a:pPr marL="342891" indent="-342891">
              <a:buFont typeface="Arial" panose="020B0604020202020204" pitchFamily="34" charset="0"/>
              <a:buChar char="•"/>
            </a:pPr>
            <a:r>
              <a:rPr lang="en-US" sz="2400" dirty="0">
                <a:latin typeface="Tw Cen MT" panose="020B0602020104020603" pitchFamily="34" charset="0"/>
              </a:rPr>
              <a:t>Delivery system  covers  reaches a larger segment of consumers at a time .</a:t>
            </a:r>
          </a:p>
          <a:p>
            <a:pPr marL="342891" indent="-342891">
              <a:buFont typeface="Arial" panose="020B0604020202020204" pitchFamily="34" charset="0"/>
              <a:buChar char="•"/>
            </a:pPr>
            <a:r>
              <a:rPr lang="en-US" sz="2400" dirty="0">
                <a:latin typeface="Tw Cen MT" panose="020B0602020104020603" pitchFamily="34" charset="0"/>
              </a:rPr>
              <a:t>It helps farmers to grow financially by selling their produce</a:t>
            </a:r>
          </a:p>
          <a:p>
            <a:pPr marL="342891" indent="-342891">
              <a:buFont typeface="Arial" panose="020B0604020202020204" pitchFamily="34" charset="0"/>
              <a:buChar char="•"/>
            </a:pPr>
            <a:r>
              <a:rPr lang="en-US" sz="2400" dirty="0">
                <a:latin typeface="Tw Cen MT" panose="020B0602020104020603" pitchFamily="34" charset="0"/>
              </a:rPr>
              <a:t>During lockdown without travelling to other places.</a:t>
            </a:r>
          </a:p>
          <a:p>
            <a:pPr marL="342891" indent="-342891">
              <a:buFont typeface="Arial" panose="020B0604020202020204" pitchFamily="34" charset="0"/>
              <a:buChar char="•"/>
            </a:pPr>
            <a:r>
              <a:rPr lang="en-US" sz="2400" dirty="0">
                <a:latin typeface="Tw Cen MT" panose="020B0602020104020603" pitchFamily="34" charset="0"/>
              </a:rPr>
              <a:t>Our system is customer friendly which enables customers to order vegetables through mobile / web application.</a:t>
            </a:r>
            <a:endParaRPr lang="en-IN" sz="2400" dirty="0">
              <a:latin typeface="Tw Cen MT" panose="020B0602020104020603" pitchFamily="34" charset="0"/>
            </a:endParaRPr>
          </a:p>
        </p:txBody>
      </p:sp>
    </p:spTree>
    <p:extLst>
      <p:ext uri="{BB962C8B-B14F-4D97-AF65-F5344CB8AC3E}">
        <p14:creationId xmlns:p14="http://schemas.microsoft.com/office/powerpoint/2010/main" val="737344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9F45-6332-4314-9164-DF469BE95D2C}"/>
              </a:ext>
            </a:extLst>
          </p:cNvPr>
          <p:cNvSpPr>
            <a:spLocks noGrp="1"/>
          </p:cNvSpPr>
          <p:nvPr>
            <p:ph type="title"/>
          </p:nvPr>
        </p:nvSpPr>
        <p:spPr>
          <a:xfrm>
            <a:off x="2208377" y="403285"/>
            <a:ext cx="8911687" cy="1280891"/>
          </a:xfrm>
        </p:spPr>
        <p:txBody>
          <a:bodyPr>
            <a:normAutofit/>
          </a:bodyPr>
          <a:lstStyle/>
          <a:p>
            <a:r>
              <a:rPr lang="en-US" sz="4000" b="1" u="sng" dirty="0">
                <a:solidFill>
                  <a:srgbClr val="C00000"/>
                </a:solidFill>
                <a:latin typeface="Tw Cen MT" panose="020B0602020104020603" pitchFamily="34" charset="0"/>
              </a:rPr>
              <a:t>Pricing Strategy :</a:t>
            </a:r>
          </a:p>
        </p:txBody>
      </p:sp>
      <p:sp>
        <p:nvSpPr>
          <p:cNvPr id="7" name="TextBox 6">
            <a:extLst>
              <a:ext uri="{FF2B5EF4-FFF2-40B4-BE49-F238E27FC236}">
                <a16:creationId xmlns:a16="http://schemas.microsoft.com/office/drawing/2014/main" id="{A54B9865-F161-4CB5-A833-32D266C4229B}"/>
              </a:ext>
            </a:extLst>
          </p:cNvPr>
          <p:cNvSpPr txBox="1"/>
          <p:nvPr/>
        </p:nvSpPr>
        <p:spPr>
          <a:xfrm>
            <a:off x="1205764" y="2422842"/>
            <a:ext cx="9780472" cy="4031873"/>
          </a:xfrm>
          <a:prstGeom prst="rect">
            <a:avLst/>
          </a:prstGeom>
          <a:noFill/>
        </p:spPr>
        <p:txBody>
          <a:bodyPr wrap="square" rtlCol="0">
            <a:spAutoFit/>
          </a:bodyPr>
          <a:lstStyle/>
          <a:p>
            <a:pPr marL="285744" indent="-285744">
              <a:buFont typeface="Wingdings" panose="05000000000000000000" pitchFamily="2" charset="2"/>
              <a:buChar char="ü"/>
            </a:pPr>
            <a:r>
              <a:rPr lang="en-US" sz="2400" dirty="0">
                <a:latin typeface="Tw Cen MT" panose="020B0602020104020603" pitchFamily="34" charset="0"/>
              </a:rPr>
              <a:t>Money for farmers, truckers, partnership fees for agencies.</a:t>
            </a:r>
          </a:p>
          <a:p>
            <a:pPr marL="285744" indent="-285744">
              <a:buFont typeface="Wingdings" panose="05000000000000000000" pitchFamily="2" charset="2"/>
              <a:buChar char="ü"/>
            </a:pPr>
            <a:r>
              <a:rPr lang="en-US" sz="2400" dirty="0">
                <a:latin typeface="Tw Cen MT" panose="020B0602020104020603" pitchFamily="34" charset="0"/>
              </a:rPr>
              <a:t>Initially for marketing we go with a lower markup of 5% and after 3-6 months we increase it to 15%</a:t>
            </a:r>
          </a:p>
          <a:p>
            <a:pPr marL="285744" indent="-285744">
              <a:buFont typeface="Wingdings" panose="05000000000000000000" pitchFamily="2" charset="2"/>
              <a:buChar char="ü"/>
            </a:pPr>
            <a:r>
              <a:rPr lang="en-US" sz="2400" dirty="0">
                <a:latin typeface="Tw Cen MT" panose="020B0602020104020603" pitchFamily="34" charset="0"/>
              </a:rPr>
              <a:t>If initially our revenues are 5lakhs, then we increase it @35% every quarter(3 months)</a:t>
            </a:r>
          </a:p>
          <a:p>
            <a:pPr marL="285744" indent="-285744">
              <a:buFont typeface="Wingdings" panose="05000000000000000000" pitchFamily="2" charset="2"/>
              <a:buChar char="ü"/>
            </a:pPr>
            <a:r>
              <a:rPr lang="en-US" sz="2400" dirty="0">
                <a:latin typeface="Tw Cen MT" panose="020B0602020104020603" pitchFamily="34" charset="0"/>
              </a:rPr>
              <a:t>With the increase in demand, we also increase the truckers and agents to get more supply.</a:t>
            </a:r>
          </a:p>
          <a:p>
            <a:pPr marL="285744" indent="-285744">
              <a:buFont typeface="Wingdings" panose="05000000000000000000" pitchFamily="2" charset="2"/>
              <a:buChar char="ü"/>
            </a:pPr>
            <a:r>
              <a:rPr lang="en-US" sz="2400" dirty="0">
                <a:latin typeface="Tw Cen MT" panose="020B0602020104020603" pitchFamily="34" charset="0"/>
              </a:rPr>
              <a:t>By Data analysis we can calculate profits and get a breaking point by setting a margin.</a:t>
            </a:r>
          </a:p>
          <a:p>
            <a:pPr marL="285744" indent="-285744">
              <a:buFont typeface="Wingdings" panose="05000000000000000000" pitchFamily="2" charset="2"/>
              <a:buChar char="ü"/>
            </a:pPr>
            <a:endParaRPr lang="en-US" sz="2000" dirty="0"/>
          </a:p>
          <a:p>
            <a:r>
              <a:rPr lang="en-US" sz="2000" dirty="0"/>
              <a:t>.</a:t>
            </a:r>
            <a:endParaRPr lang="en-IN" sz="2000" dirty="0"/>
          </a:p>
        </p:txBody>
      </p:sp>
      <p:pic>
        <p:nvPicPr>
          <p:cNvPr id="4" name="Picture 3">
            <a:extLst>
              <a:ext uri="{FF2B5EF4-FFF2-40B4-BE49-F238E27FC236}">
                <a16:creationId xmlns:a16="http://schemas.microsoft.com/office/drawing/2014/main" id="{EBA9B3E8-E71B-4A8C-BEF0-31C0DF54D21E}"/>
              </a:ext>
            </a:extLst>
          </p:cNvPr>
          <p:cNvPicPr>
            <a:picLocks noChangeAspect="1"/>
          </p:cNvPicPr>
          <p:nvPr/>
        </p:nvPicPr>
        <p:blipFill>
          <a:blip r:embed="rId2"/>
          <a:stretch>
            <a:fillRect/>
          </a:stretch>
        </p:blipFill>
        <p:spPr>
          <a:xfrm>
            <a:off x="762447" y="0"/>
            <a:ext cx="4130481" cy="2171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300A5AE-4B67-4153-859D-E2A4F6FC745F}"/>
              </a:ext>
            </a:extLst>
          </p:cNvPr>
          <p:cNvPicPr>
            <a:picLocks noChangeAspect="1"/>
          </p:cNvPicPr>
          <p:nvPr/>
        </p:nvPicPr>
        <p:blipFill>
          <a:blip r:embed="rId3"/>
          <a:stretch>
            <a:fillRect/>
          </a:stretch>
        </p:blipFill>
        <p:spPr>
          <a:xfrm>
            <a:off x="9575555" y="5522445"/>
            <a:ext cx="2616445" cy="1308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9475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7E1DC27-44FC-40D2-9D0F-11A43DB37AD2}"/>
              </a:ext>
            </a:extLst>
          </p:cNvPr>
          <p:cNvGraphicFramePr>
            <a:graphicFrameLocks noChangeAspect="1"/>
          </p:cNvGraphicFramePr>
          <p:nvPr>
            <p:extLst>
              <p:ext uri="{D42A27DB-BD31-4B8C-83A1-F6EECF244321}">
                <p14:modId xmlns:p14="http://schemas.microsoft.com/office/powerpoint/2010/main" val="856262651"/>
              </p:ext>
            </p:extLst>
          </p:nvPr>
        </p:nvGraphicFramePr>
        <p:xfrm>
          <a:off x="0" y="-76200"/>
          <a:ext cx="12309231" cy="7010400"/>
        </p:xfrm>
        <a:graphic>
          <a:graphicData uri="http://schemas.openxmlformats.org/presentationml/2006/ole">
            <mc:AlternateContent xmlns:mc="http://schemas.openxmlformats.org/markup-compatibility/2006">
              <mc:Choice xmlns:v="urn:schemas-microsoft-com:vml" Requires="v">
                <p:oleObj spid="_x0000_s2150" name="Worksheet" r:id="rId3" imgW="11963521" imgH="10610846" progId="Excel.Sheet.12">
                  <p:embed/>
                </p:oleObj>
              </mc:Choice>
              <mc:Fallback>
                <p:oleObj name="Worksheet" r:id="rId3" imgW="11963521" imgH="10610846" progId="Excel.Sheet.12">
                  <p:embed/>
                  <p:pic>
                    <p:nvPicPr>
                      <p:cNvPr id="0" name=""/>
                      <p:cNvPicPr/>
                      <p:nvPr/>
                    </p:nvPicPr>
                    <p:blipFill>
                      <a:blip r:embed="rId4"/>
                      <a:stretch>
                        <a:fillRect/>
                      </a:stretch>
                    </p:blipFill>
                    <p:spPr>
                      <a:xfrm>
                        <a:off x="0" y="-76200"/>
                        <a:ext cx="12309231" cy="7010400"/>
                      </a:xfrm>
                      <a:prstGeom prst="rect">
                        <a:avLst/>
                      </a:prstGeom>
                    </p:spPr>
                  </p:pic>
                </p:oleObj>
              </mc:Fallback>
            </mc:AlternateContent>
          </a:graphicData>
        </a:graphic>
      </p:graphicFrame>
    </p:spTree>
    <p:extLst>
      <p:ext uri="{BB962C8B-B14F-4D97-AF65-F5344CB8AC3E}">
        <p14:creationId xmlns:p14="http://schemas.microsoft.com/office/powerpoint/2010/main" val="3024191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BACDE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C45D68CB-C22B-4F09-A85E-4FC5334724CC}"/>
              </a:ext>
            </a:extLst>
          </p:cNvPr>
          <p:cNvSpPr/>
          <p:nvPr/>
        </p:nvSpPr>
        <p:spPr>
          <a:xfrm>
            <a:off x="11610317" y="228575"/>
            <a:ext cx="468554" cy="6274911"/>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82BAB828-4024-4213-886F-D42AEF9BA9CA}"/>
              </a:ext>
            </a:extLst>
          </p:cNvPr>
          <p:cNvSpPr/>
          <p:nvPr/>
        </p:nvSpPr>
        <p:spPr>
          <a:xfrm>
            <a:off x="322971" y="207497"/>
            <a:ext cx="2927684" cy="6443003"/>
          </a:xfrm>
          <a:prstGeom prst="roundRect">
            <a:avLst/>
          </a:prstGeom>
          <a:solidFill>
            <a:schemeClr val="bg2"/>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kern="0" dirty="0">
              <a:solidFill>
                <a:schemeClr val="accent1">
                  <a:lumMod val="60000"/>
                  <a:lumOff val="40000"/>
                </a:schemeClr>
              </a:solidFill>
              <a:cs typeface="Arial Unicode MS" pitchFamily="34" charset="-128"/>
            </a:endParaRPr>
          </a:p>
        </p:txBody>
      </p:sp>
      <p:sp>
        <p:nvSpPr>
          <p:cNvPr id="3" name="Rectangle: Rounded Corners 2">
            <a:extLst>
              <a:ext uri="{FF2B5EF4-FFF2-40B4-BE49-F238E27FC236}">
                <a16:creationId xmlns:a16="http://schemas.microsoft.com/office/drawing/2014/main" id="{F42C8A7D-DAB1-459C-8D9A-64BF0327BF5B}"/>
              </a:ext>
            </a:extLst>
          </p:cNvPr>
          <p:cNvSpPr/>
          <p:nvPr/>
        </p:nvSpPr>
        <p:spPr>
          <a:xfrm>
            <a:off x="3448059" y="168810"/>
            <a:ext cx="2518117" cy="3260188"/>
          </a:xfrm>
          <a:prstGeom prst="roundRect">
            <a:avLst/>
          </a:prstGeom>
          <a:solidFill>
            <a:schemeClr val="bg2"/>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E46C5C15-4B39-41BB-B419-B2850377AF98}"/>
              </a:ext>
            </a:extLst>
          </p:cNvPr>
          <p:cNvSpPr/>
          <p:nvPr/>
        </p:nvSpPr>
        <p:spPr>
          <a:xfrm>
            <a:off x="3478049" y="3557024"/>
            <a:ext cx="2518117" cy="3010486"/>
          </a:xfrm>
          <a:prstGeom prst="roundRect">
            <a:avLst/>
          </a:prstGeom>
          <a:solidFill>
            <a:schemeClr val="bg2"/>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088E1235-5CF7-405C-A7DD-6C0ECB40A8FD}"/>
              </a:ext>
            </a:extLst>
          </p:cNvPr>
          <p:cNvSpPr/>
          <p:nvPr/>
        </p:nvSpPr>
        <p:spPr>
          <a:xfrm>
            <a:off x="6194020" y="168809"/>
            <a:ext cx="2869809" cy="6370785"/>
          </a:xfrm>
          <a:prstGeom prst="roundRect">
            <a:avLst/>
          </a:prstGeom>
          <a:solidFill>
            <a:schemeClr val="bg2"/>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lnSpc>
                <a:spcPts val="1720"/>
              </a:lnSpc>
            </a:pPr>
            <a:endParaRPr lang="en-US" b="1" kern="0" dirty="0">
              <a:effectLst>
                <a:outerShdw blurRad="38100" dist="38100" dir="2700000" algn="tl">
                  <a:srgbClr val="000000">
                    <a:alpha val="43137"/>
                  </a:srgbClr>
                </a:outerShdw>
              </a:effectLst>
              <a:cs typeface="Arial Unicode MS" pitchFamily="34" charset="-128"/>
            </a:endParaRPr>
          </a:p>
        </p:txBody>
      </p:sp>
      <p:sp>
        <p:nvSpPr>
          <p:cNvPr id="6" name="Rectangle: Rounded Corners 5">
            <a:extLst>
              <a:ext uri="{FF2B5EF4-FFF2-40B4-BE49-F238E27FC236}">
                <a16:creationId xmlns:a16="http://schemas.microsoft.com/office/drawing/2014/main" id="{FA2CB3D3-72D6-456E-90D5-BEA6A70F016C}"/>
              </a:ext>
            </a:extLst>
          </p:cNvPr>
          <p:cNvSpPr/>
          <p:nvPr/>
        </p:nvSpPr>
        <p:spPr>
          <a:xfrm>
            <a:off x="9297838" y="168813"/>
            <a:ext cx="2130723" cy="3260188"/>
          </a:xfrm>
          <a:prstGeom prst="roundRect">
            <a:avLst/>
          </a:prstGeom>
          <a:solidFill>
            <a:schemeClr val="bg2"/>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42F3FFF-4FFC-4152-8622-DCE6F264951E}"/>
              </a:ext>
            </a:extLst>
          </p:cNvPr>
          <p:cNvSpPr/>
          <p:nvPr/>
        </p:nvSpPr>
        <p:spPr>
          <a:xfrm>
            <a:off x="9304152" y="3564277"/>
            <a:ext cx="2161737" cy="3014003"/>
          </a:xfrm>
          <a:prstGeom prst="roundRect">
            <a:avLst/>
          </a:prstGeom>
          <a:solidFill>
            <a:schemeClr val="bg2"/>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29A56ED8-7D85-412C-A36C-FB63FCEDCEB2}"/>
              </a:ext>
            </a:extLst>
          </p:cNvPr>
          <p:cNvSpPr txBox="1"/>
          <p:nvPr/>
        </p:nvSpPr>
        <p:spPr>
          <a:xfrm>
            <a:off x="471573" y="408045"/>
            <a:ext cx="2693429" cy="369332"/>
          </a:xfrm>
          <a:prstGeom prst="rect">
            <a:avLst/>
          </a:prstGeom>
          <a:noFill/>
        </p:spPr>
        <p:txBody>
          <a:bodyPr wrap="square" rtlCol="0">
            <a:spAutoFit/>
          </a:bodyPr>
          <a:lstStyle/>
          <a:p>
            <a:pPr algn="ctr"/>
            <a:r>
              <a:rPr lang="en-IN" b="1" i="1" dirty="0">
                <a:solidFill>
                  <a:srgbClr val="7030A0"/>
                </a:solidFill>
                <a:latin typeface="Tw Cen MT" panose="020B0602020104020603" pitchFamily="34" charset="0"/>
              </a:rPr>
              <a:t>PROBLEM</a:t>
            </a:r>
          </a:p>
        </p:txBody>
      </p:sp>
      <p:sp>
        <p:nvSpPr>
          <p:cNvPr id="9" name="Rectangle 8">
            <a:extLst>
              <a:ext uri="{FF2B5EF4-FFF2-40B4-BE49-F238E27FC236}">
                <a16:creationId xmlns:a16="http://schemas.microsoft.com/office/drawing/2014/main" id="{3D61CE05-B1CB-4024-A66F-F007610A33BD}"/>
              </a:ext>
            </a:extLst>
          </p:cNvPr>
          <p:cNvSpPr/>
          <p:nvPr/>
        </p:nvSpPr>
        <p:spPr>
          <a:xfrm>
            <a:off x="348975" y="-184666"/>
            <a:ext cx="284052" cy="369332"/>
          </a:xfrm>
          <a:prstGeom prst="rect">
            <a:avLst/>
          </a:prstGeom>
        </p:spPr>
        <p:txBody>
          <a:bodyPr wrap="none">
            <a:spAutoFit/>
          </a:bodyPr>
          <a:lstStyle/>
          <a:p>
            <a:r>
              <a:rPr lang="en-US" b="1" kern="0" dirty="0">
                <a:solidFill>
                  <a:schemeClr val="accent1">
                    <a:lumMod val="60000"/>
                    <a:lumOff val="40000"/>
                  </a:schemeClr>
                </a:solidFill>
                <a:cs typeface="Arial Unicode MS" pitchFamily="34" charset="-128"/>
              </a:rPr>
              <a:t>\</a:t>
            </a:r>
            <a:endParaRPr lang="en-IN" dirty="0"/>
          </a:p>
        </p:txBody>
      </p:sp>
      <p:sp>
        <p:nvSpPr>
          <p:cNvPr id="11" name="TextBox 10">
            <a:extLst>
              <a:ext uri="{FF2B5EF4-FFF2-40B4-BE49-F238E27FC236}">
                <a16:creationId xmlns:a16="http://schemas.microsoft.com/office/drawing/2014/main" id="{0B753754-B6A4-4AAB-A1B2-166D13EBCF0D}"/>
              </a:ext>
            </a:extLst>
          </p:cNvPr>
          <p:cNvSpPr txBox="1"/>
          <p:nvPr/>
        </p:nvSpPr>
        <p:spPr>
          <a:xfrm>
            <a:off x="552422" y="777149"/>
            <a:ext cx="2440173" cy="1785104"/>
          </a:xfrm>
          <a:prstGeom prst="rect">
            <a:avLst/>
          </a:prstGeom>
          <a:noFill/>
        </p:spPr>
        <p:txBody>
          <a:bodyPr wrap="square" rtlCol="0">
            <a:spAutoFit/>
          </a:bodyPr>
          <a:lstStyle/>
          <a:p>
            <a:r>
              <a:rPr lang="en-US" sz="1400" i="1" kern="0" dirty="0">
                <a:latin typeface="Tw Cen MT" panose="020B0602020104020603" pitchFamily="34" charset="0"/>
                <a:cs typeface="Arial Unicode MS" pitchFamily="34" charset="-128"/>
              </a:rPr>
              <a:t>1</a:t>
            </a:r>
            <a:r>
              <a:rPr lang="en-US" sz="1600" i="1" kern="0" dirty="0">
                <a:latin typeface="Tw Cen MT" panose="020B0602020104020603" pitchFamily="34" charset="0"/>
                <a:cs typeface="Arial Unicode MS" pitchFamily="34" charset="-128"/>
              </a:rPr>
              <a:t>.Acute shortage of  groceries.</a:t>
            </a:r>
          </a:p>
          <a:p>
            <a:r>
              <a:rPr lang="en-US" sz="1600" i="1" kern="0" dirty="0">
                <a:latin typeface="Tw Cen MT" panose="020B0602020104020603" pitchFamily="34" charset="0"/>
                <a:cs typeface="Arial Unicode MS" pitchFamily="34" charset="-128"/>
              </a:rPr>
              <a:t>2. No transportation facility available for farmers.</a:t>
            </a:r>
          </a:p>
          <a:p>
            <a:r>
              <a:rPr lang="en-US" sz="1600" i="1" kern="0" dirty="0">
                <a:latin typeface="Tw Cen MT" panose="020B0602020104020603" pitchFamily="34" charset="0"/>
                <a:cs typeface="Arial Unicode MS" pitchFamily="34" charset="-128"/>
              </a:rPr>
              <a:t>3. Avoiding social distance in the markets</a:t>
            </a:r>
          </a:p>
          <a:p>
            <a:endParaRPr lang="en-IN" sz="1400" dirty="0"/>
          </a:p>
        </p:txBody>
      </p:sp>
      <p:sp>
        <p:nvSpPr>
          <p:cNvPr id="12" name="TextBox 11">
            <a:extLst>
              <a:ext uri="{FF2B5EF4-FFF2-40B4-BE49-F238E27FC236}">
                <a16:creationId xmlns:a16="http://schemas.microsoft.com/office/drawing/2014/main" id="{6FA1B3F3-6CA9-4199-91CF-67C9C61B76CA}"/>
              </a:ext>
            </a:extLst>
          </p:cNvPr>
          <p:cNvSpPr txBox="1"/>
          <p:nvPr/>
        </p:nvSpPr>
        <p:spPr>
          <a:xfrm>
            <a:off x="602192" y="2361732"/>
            <a:ext cx="2510391" cy="369332"/>
          </a:xfrm>
          <a:prstGeom prst="rect">
            <a:avLst/>
          </a:prstGeom>
          <a:noFill/>
        </p:spPr>
        <p:txBody>
          <a:bodyPr wrap="square" rtlCol="0">
            <a:spAutoFit/>
          </a:bodyPr>
          <a:lstStyle/>
          <a:p>
            <a:r>
              <a:rPr lang="en-IN" b="1" i="1" dirty="0">
                <a:solidFill>
                  <a:srgbClr val="7030A0"/>
                </a:solidFill>
                <a:latin typeface="Tw Cen MT" panose="020B0602020104020603" pitchFamily="34" charset="0"/>
              </a:rPr>
              <a:t>EXISTING ALTERNATIVE</a:t>
            </a:r>
          </a:p>
        </p:txBody>
      </p:sp>
      <p:sp>
        <p:nvSpPr>
          <p:cNvPr id="13" name="TextBox 12">
            <a:extLst>
              <a:ext uri="{FF2B5EF4-FFF2-40B4-BE49-F238E27FC236}">
                <a16:creationId xmlns:a16="http://schemas.microsoft.com/office/drawing/2014/main" id="{8EDB6FBA-C82E-45E7-B3FD-BB85CE0EF600}"/>
              </a:ext>
            </a:extLst>
          </p:cNvPr>
          <p:cNvSpPr txBox="1"/>
          <p:nvPr/>
        </p:nvSpPr>
        <p:spPr>
          <a:xfrm>
            <a:off x="558549" y="2859276"/>
            <a:ext cx="2363372" cy="1754326"/>
          </a:xfrm>
          <a:prstGeom prst="rect">
            <a:avLst/>
          </a:prstGeom>
          <a:noFill/>
        </p:spPr>
        <p:txBody>
          <a:bodyPr wrap="square" rtlCol="0">
            <a:spAutoFit/>
          </a:bodyPr>
          <a:lstStyle/>
          <a:p>
            <a:pPr marL="342891" indent="-342891">
              <a:buFont typeface="+mj-lt"/>
              <a:buAutoNum type="arabicPeriod"/>
            </a:pPr>
            <a:r>
              <a:rPr lang="en-IN" sz="1600" i="1" dirty="0">
                <a:latin typeface="Tw Cen MT" panose="020B0602020104020603" pitchFamily="34" charset="0"/>
              </a:rPr>
              <a:t>Big basket</a:t>
            </a:r>
          </a:p>
          <a:p>
            <a:pPr marL="342891" indent="-342891">
              <a:buFont typeface="+mj-lt"/>
              <a:buAutoNum type="arabicPeriod"/>
            </a:pPr>
            <a:r>
              <a:rPr lang="en-IN" sz="1600" i="1" dirty="0">
                <a:latin typeface="Tw Cen MT" panose="020B0602020104020603" pitchFamily="34" charset="0"/>
              </a:rPr>
              <a:t>Grofers</a:t>
            </a:r>
          </a:p>
          <a:p>
            <a:pPr marL="342891" indent="-342891">
              <a:buFont typeface="+mj-lt"/>
              <a:buAutoNum type="arabicPeriod"/>
            </a:pPr>
            <a:r>
              <a:rPr lang="en-IN" sz="1600" i="1" dirty="0">
                <a:latin typeface="Tw Cen MT" panose="020B0602020104020603" pitchFamily="34" charset="0"/>
              </a:rPr>
              <a:t>Heritage</a:t>
            </a:r>
          </a:p>
          <a:p>
            <a:pPr marL="342891" indent="-342891">
              <a:buFont typeface="+mj-lt"/>
              <a:buAutoNum type="arabicPeriod"/>
            </a:pPr>
            <a:r>
              <a:rPr lang="en-IN" sz="1600" i="1" dirty="0">
                <a:latin typeface="Tw Cen MT" panose="020B0602020104020603" pitchFamily="34" charset="0"/>
              </a:rPr>
              <a:t>Vijitha</a:t>
            </a:r>
          </a:p>
          <a:p>
            <a:r>
              <a:rPr lang="en-IN" sz="1600" i="1" dirty="0">
                <a:latin typeface="Tw Cen MT" panose="020B0602020104020603" pitchFamily="34" charset="0"/>
              </a:rPr>
              <a:t>(door delivery</a:t>
            </a:r>
            <a:r>
              <a:rPr lang="en-IN" sz="1600" dirty="0">
                <a:latin typeface="Tw Cen MT" panose="020B0602020104020603" pitchFamily="34" charset="0"/>
              </a:rPr>
              <a:t> </a:t>
            </a:r>
            <a:r>
              <a:rPr lang="en-IN" sz="1600" i="1" dirty="0">
                <a:latin typeface="Tw Cen MT" panose="020B0602020104020603" pitchFamily="34" charset="0"/>
              </a:rPr>
              <a:t>system</a:t>
            </a:r>
          </a:p>
          <a:p>
            <a:r>
              <a:rPr lang="en-IN" sz="1400" dirty="0">
                <a:latin typeface="Tw Cen MT" panose="020B0602020104020603" pitchFamily="34" charset="0"/>
              </a:rPr>
              <a:t>)</a:t>
            </a:r>
          </a:p>
          <a:p>
            <a:endParaRPr lang="en-IN" sz="1400" dirty="0"/>
          </a:p>
        </p:txBody>
      </p:sp>
      <p:sp>
        <p:nvSpPr>
          <p:cNvPr id="14" name="TextBox 13">
            <a:extLst>
              <a:ext uri="{FF2B5EF4-FFF2-40B4-BE49-F238E27FC236}">
                <a16:creationId xmlns:a16="http://schemas.microsoft.com/office/drawing/2014/main" id="{435DBFFA-D495-40BD-90E3-66FEAAD85115}"/>
              </a:ext>
            </a:extLst>
          </p:cNvPr>
          <p:cNvSpPr txBox="1"/>
          <p:nvPr/>
        </p:nvSpPr>
        <p:spPr>
          <a:xfrm>
            <a:off x="687237" y="4328840"/>
            <a:ext cx="2037471" cy="369332"/>
          </a:xfrm>
          <a:prstGeom prst="rect">
            <a:avLst/>
          </a:prstGeom>
          <a:noFill/>
        </p:spPr>
        <p:txBody>
          <a:bodyPr wrap="square" rtlCol="0">
            <a:spAutoFit/>
          </a:bodyPr>
          <a:lstStyle/>
          <a:p>
            <a:r>
              <a:rPr lang="en-IN" b="1" i="1" dirty="0">
                <a:solidFill>
                  <a:srgbClr val="7030A0"/>
                </a:solidFill>
                <a:latin typeface="Tw Cen MT" panose="020B0602020104020603" pitchFamily="34" charset="0"/>
              </a:rPr>
              <a:t>COST STRUCTURE</a:t>
            </a:r>
          </a:p>
        </p:txBody>
      </p:sp>
      <p:sp>
        <p:nvSpPr>
          <p:cNvPr id="15" name="TextBox 14">
            <a:extLst>
              <a:ext uri="{FF2B5EF4-FFF2-40B4-BE49-F238E27FC236}">
                <a16:creationId xmlns:a16="http://schemas.microsoft.com/office/drawing/2014/main" id="{B3F6B3FD-E1E6-48C4-AEC8-100D55144F33}"/>
              </a:ext>
            </a:extLst>
          </p:cNvPr>
          <p:cNvSpPr txBox="1"/>
          <p:nvPr/>
        </p:nvSpPr>
        <p:spPr>
          <a:xfrm>
            <a:off x="587590" y="4542370"/>
            <a:ext cx="2363372" cy="1508105"/>
          </a:xfrm>
          <a:prstGeom prst="rect">
            <a:avLst/>
          </a:prstGeom>
          <a:noFill/>
        </p:spPr>
        <p:txBody>
          <a:bodyPr wrap="square" rtlCol="0">
            <a:spAutoFit/>
          </a:bodyPr>
          <a:lstStyle/>
          <a:p>
            <a:pPr algn="ctr"/>
            <a:endParaRPr lang="en-US" sz="1400" kern="0" dirty="0">
              <a:cs typeface="Arial Unicode MS" pitchFamily="34" charset="-128"/>
            </a:endParaRPr>
          </a:p>
          <a:p>
            <a:r>
              <a:rPr lang="en-US" sz="1600" kern="0" dirty="0">
                <a:cs typeface="Arial Unicode MS" pitchFamily="34" charset="-128"/>
              </a:rPr>
              <a:t>1</a:t>
            </a:r>
            <a:r>
              <a:rPr lang="en-US" sz="1600" kern="0" dirty="0">
                <a:latin typeface="Tw Cen MT" panose="020B0602020104020603" pitchFamily="34" charset="0"/>
                <a:cs typeface="Arial Unicode MS" pitchFamily="34" charset="-128"/>
              </a:rPr>
              <a:t>.</a:t>
            </a:r>
            <a:r>
              <a:rPr lang="en-US" sz="1600" i="1" kern="0" dirty="0">
                <a:latin typeface="Tw Cen MT" panose="020B0602020104020603" pitchFamily="34" charset="0"/>
                <a:cs typeface="Arial Unicode MS" pitchFamily="34" charset="-128"/>
              </a:rPr>
              <a:t>Transportation cost 2.Material cost(packaging)</a:t>
            </a:r>
          </a:p>
          <a:p>
            <a:r>
              <a:rPr lang="en-US" sz="1600" i="1" kern="0" dirty="0">
                <a:latin typeface="Tw Cen MT" panose="020B0602020104020603" pitchFamily="34" charset="0"/>
                <a:cs typeface="Arial Unicode MS" pitchFamily="34" charset="-128"/>
              </a:rPr>
              <a:t>3.Wages</a:t>
            </a:r>
          </a:p>
          <a:p>
            <a:r>
              <a:rPr lang="en-US" sz="1600" i="1" kern="0" dirty="0">
                <a:latin typeface="Tw Cen MT" panose="020B0602020104020603" pitchFamily="34" charset="0"/>
                <a:cs typeface="Arial Unicode MS" pitchFamily="34" charset="-128"/>
              </a:rPr>
              <a:t> 4.Application maintenance</a:t>
            </a:r>
          </a:p>
          <a:p>
            <a:endParaRPr lang="en-IN" sz="1400" dirty="0"/>
          </a:p>
        </p:txBody>
      </p:sp>
      <p:sp>
        <p:nvSpPr>
          <p:cNvPr id="16" name="TextBox 15">
            <a:extLst>
              <a:ext uri="{FF2B5EF4-FFF2-40B4-BE49-F238E27FC236}">
                <a16:creationId xmlns:a16="http://schemas.microsoft.com/office/drawing/2014/main" id="{016966CC-65DD-4FDD-A30C-14290F7F3B7B}"/>
              </a:ext>
            </a:extLst>
          </p:cNvPr>
          <p:cNvSpPr txBox="1"/>
          <p:nvPr/>
        </p:nvSpPr>
        <p:spPr>
          <a:xfrm>
            <a:off x="4067758" y="396874"/>
            <a:ext cx="1280160" cy="378042"/>
          </a:xfrm>
          <a:prstGeom prst="rect">
            <a:avLst/>
          </a:prstGeom>
          <a:noFill/>
        </p:spPr>
        <p:txBody>
          <a:bodyPr wrap="square" rtlCol="0">
            <a:spAutoFit/>
          </a:bodyPr>
          <a:lstStyle/>
          <a:p>
            <a:r>
              <a:rPr lang="en-IN" b="1" i="1" dirty="0">
                <a:solidFill>
                  <a:srgbClr val="FF0000"/>
                </a:solidFill>
              </a:rPr>
              <a:t>SOLUTIONS</a:t>
            </a:r>
          </a:p>
        </p:txBody>
      </p:sp>
      <p:sp>
        <p:nvSpPr>
          <p:cNvPr id="18" name="TextBox 17">
            <a:extLst>
              <a:ext uri="{FF2B5EF4-FFF2-40B4-BE49-F238E27FC236}">
                <a16:creationId xmlns:a16="http://schemas.microsoft.com/office/drawing/2014/main" id="{F6C10807-71E9-4043-BB3C-6DB977E31CB1}"/>
              </a:ext>
            </a:extLst>
          </p:cNvPr>
          <p:cNvSpPr txBox="1"/>
          <p:nvPr/>
        </p:nvSpPr>
        <p:spPr>
          <a:xfrm>
            <a:off x="3596639" y="641068"/>
            <a:ext cx="2499361" cy="2331407"/>
          </a:xfrm>
          <a:prstGeom prst="rect">
            <a:avLst/>
          </a:prstGeom>
          <a:noFill/>
        </p:spPr>
        <p:txBody>
          <a:bodyPr wrap="square" rtlCol="0">
            <a:spAutoFit/>
          </a:bodyPr>
          <a:lstStyle/>
          <a:p>
            <a:pPr defTabSz="914377">
              <a:lnSpc>
                <a:spcPts val="1720"/>
              </a:lnSpc>
            </a:pPr>
            <a:endParaRPr lang="en-US" sz="1600" kern="0" dirty="0">
              <a:cs typeface="Arial Unicode MS" pitchFamily="34" charset="-128"/>
            </a:endParaRPr>
          </a:p>
          <a:p>
            <a:pPr algn="ctr">
              <a:lnSpc>
                <a:spcPts val="1720"/>
              </a:lnSpc>
            </a:pPr>
            <a:r>
              <a:rPr lang="en-US" sz="1600" i="1" dirty="0"/>
              <a:t>We have designed a platform which connects various stakeholders(including farmers, transporters, customers, partners(wholesale dealers)).</a:t>
            </a:r>
            <a:endParaRPr lang="en-US" sz="1600" i="1" kern="0" dirty="0">
              <a:cs typeface="Arial Unicode MS" pitchFamily="34" charset="-128"/>
            </a:endParaRPr>
          </a:p>
          <a:p>
            <a:endParaRPr lang="en-IN" sz="1600" dirty="0"/>
          </a:p>
        </p:txBody>
      </p:sp>
      <p:sp>
        <p:nvSpPr>
          <p:cNvPr id="20" name="TextBox 19">
            <a:extLst>
              <a:ext uri="{FF2B5EF4-FFF2-40B4-BE49-F238E27FC236}">
                <a16:creationId xmlns:a16="http://schemas.microsoft.com/office/drawing/2014/main" id="{126D4B91-4816-4119-83E1-31D73CC915F6}"/>
              </a:ext>
            </a:extLst>
          </p:cNvPr>
          <p:cNvSpPr txBox="1"/>
          <p:nvPr/>
        </p:nvSpPr>
        <p:spPr>
          <a:xfrm>
            <a:off x="4027143" y="3597812"/>
            <a:ext cx="1617785" cy="369332"/>
          </a:xfrm>
          <a:prstGeom prst="rect">
            <a:avLst/>
          </a:prstGeom>
          <a:noFill/>
        </p:spPr>
        <p:txBody>
          <a:bodyPr wrap="square" rtlCol="0">
            <a:spAutoFit/>
          </a:bodyPr>
          <a:lstStyle/>
          <a:p>
            <a:r>
              <a:rPr lang="en-IN" b="1" i="1" dirty="0">
                <a:solidFill>
                  <a:schemeClr val="accent2">
                    <a:lumMod val="75000"/>
                  </a:schemeClr>
                </a:solidFill>
              </a:rPr>
              <a:t>KEY METRICS</a:t>
            </a:r>
          </a:p>
        </p:txBody>
      </p:sp>
      <p:sp>
        <p:nvSpPr>
          <p:cNvPr id="22" name="TextBox 21">
            <a:extLst>
              <a:ext uri="{FF2B5EF4-FFF2-40B4-BE49-F238E27FC236}">
                <a16:creationId xmlns:a16="http://schemas.microsoft.com/office/drawing/2014/main" id="{80B3B7DA-4DCD-4205-8916-F465090BCE26}"/>
              </a:ext>
            </a:extLst>
          </p:cNvPr>
          <p:cNvSpPr txBox="1"/>
          <p:nvPr/>
        </p:nvSpPr>
        <p:spPr>
          <a:xfrm>
            <a:off x="3643211" y="4022317"/>
            <a:ext cx="2385647" cy="2594648"/>
          </a:xfrm>
          <a:prstGeom prst="rect">
            <a:avLst/>
          </a:prstGeom>
          <a:noFill/>
        </p:spPr>
        <p:txBody>
          <a:bodyPr wrap="square" rtlCol="0">
            <a:spAutoFit/>
          </a:bodyPr>
          <a:lstStyle/>
          <a:p>
            <a:pPr algn="ctr"/>
            <a:r>
              <a:rPr lang="en-US" i="1" kern="0" dirty="0">
                <a:cs typeface="Arial Unicode MS" pitchFamily="34" charset="-128"/>
              </a:rPr>
              <a:t>By monitoring competitors, conducting regular reviews, dealing with finance, marketing</a:t>
            </a:r>
          </a:p>
          <a:p>
            <a:pPr algn="ctr"/>
            <a:r>
              <a:rPr lang="en-US" i="1" kern="0" dirty="0">
                <a:cs typeface="Arial Unicode MS" pitchFamily="34" charset="-128"/>
              </a:rPr>
              <a:t>Various feedback systems, monitoring profit &amp; loss</a:t>
            </a:r>
          </a:p>
          <a:p>
            <a:endParaRPr lang="en-IN" dirty="0"/>
          </a:p>
        </p:txBody>
      </p:sp>
      <p:sp>
        <p:nvSpPr>
          <p:cNvPr id="10" name="TextBox 9">
            <a:extLst>
              <a:ext uri="{FF2B5EF4-FFF2-40B4-BE49-F238E27FC236}">
                <a16:creationId xmlns:a16="http://schemas.microsoft.com/office/drawing/2014/main" id="{958581DD-70B4-4D1E-AC60-0F1C22C19B97}"/>
              </a:ext>
            </a:extLst>
          </p:cNvPr>
          <p:cNvSpPr txBox="1"/>
          <p:nvPr/>
        </p:nvSpPr>
        <p:spPr>
          <a:xfrm>
            <a:off x="6599186" y="373687"/>
            <a:ext cx="2154702" cy="534762"/>
          </a:xfrm>
          <a:prstGeom prst="rect">
            <a:avLst/>
          </a:prstGeom>
          <a:noFill/>
        </p:spPr>
        <p:txBody>
          <a:bodyPr wrap="square" rtlCol="0">
            <a:spAutoFit/>
          </a:bodyPr>
          <a:lstStyle/>
          <a:p>
            <a:pPr algn="ctr" defTabSz="914377">
              <a:lnSpc>
                <a:spcPts val="1720"/>
              </a:lnSpc>
            </a:pPr>
            <a:r>
              <a:rPr lang="en-US" b="1" i="1" kern="0" dirty="0">
                <a:solidFill>
                  <a:srgbClr val="FFC000"/>
                </a:solidFill>
                <a:cs typeface="Arial Unicode MS" pitchFamily="34" charset="-128"/>
              </a:rPr>
              <a:t>Unique</a:t>
            </a:r>
            <a:r>
              <a:rPr lang="en-US" b="1" i="1" kern="0" dirty="0">
                <a:solidFill>
                  <a:srgbClr val="FFC000"/>
                </a:solidFill>
                <a:effectLst>
                  <a:outerShdw blurRad="38100" dist="38100" dir="2700000" algn="tl">
                    <a:srgbClr val="000000">
                      <a:alpha val="43137"/>
                    </a:srgbClr>
                  </a:outerShdw>
                </a:effectLst>
                <a:cs typeface="Arial Unicode MS" pitchFamily="34" charset="-128"/>
              </a:rPr>
              <a:t> </a:t>
            </a:r>
            <a:r>
              <a:rPr lang="en-US" b="1" i="1" kern="0" dirty="0">
                <a:solidFill>
                  <a:srgbClr val="FFC000"/>
                </a:solidFill>
                <a:cs typeface="Arial Unicode MS" pitchFamily="34" charset="-128"/>
              </a:rPr>
              <a:t>Value Proposition</a:t>
            </a:r>
          </a:p>
        </p:txBody>
      </p:sp>
      <p:sp>
        <p:nvSpPr>
          <p:cNvPr id="19" name="TextBox 18">
            <a:extLst>
              <a:ext uri="{FF2B5EF4-FFF2-40B4-BE49-F238E27FC236}">
                <a16:creationId xmlns:a16="http://schemas.microsoft.com/office/drawing/2014/main" id="{2720A1DA-DF51-4D9D-AA65-9A32F7810DEB}"/>
              </a:ext>
            </a:extLst>
          </p:cNvPr>
          <p:cNvSpPr txBox="1"/>
          <p:nvPr/>
        </p:nvSpPr>
        <p:spPr>
          <a:xfrm>
            <a:off x="6276535" y="888430"/>
            <a:ext cx="2750768" cy="1708160"/>
          </a:xfrm>
          <a:prstGeom prst="rect">
            <a:avLst/>
          </a:prstGeom>
          <a:noFill/>
        </p:spPr>
        <p:txBody>
          <a:bodyPr wrap="square" rtlCol="0">
            <a:spAutoFit/>
          </a:bodyPr>
          <a:lstStyle/>
          <a:p>
            <a:pPr algn="ctr"/>
            <a:r>
              <a:rPr lang="en-US" sz="1500" i="1" kern="0" dirty="0">
                <a:latin typeface="Tw Cen MT" panose="020B0602020104020603" pitchFamily="34" charset="0"/>
                <a:cs typeface="Arial Unicode MS" pitchFamily="34" charset="-128"/>
              </a:rPr>
              <a:t>Service can reach up to maximum number of consumers at a time without social distancing violation</a:t>
            </a:r>
          </a:p>
          <a:p>
            <a:pPr algn="ctr"/>
            <a:r>
              <a:rPr lang="en-US" sz="1500" i="1" kern="0" dirty="0">
                <a:latin typeface="Tw Cen MT" panose="020B0602020104020603" pitchFamily="34" charset="0"/>
                <a:cs typeface="Arial Unicode MS" pitchFamily="34" charset="-128"/>
              </a:rPr>
              <a:t>Implementation of F2C farmer to consumer system will provide farmers financial support during pandemic</a:t>
            </a:r>
          </a:p>
        </p:txBody>
      </p:sp>
      <p:sp>
        <p:nvSpPr>
          <p:cNvPr id="21" name="TextBox 20">
            <a:extLst>
              <a:ext uri="{FF2B5EF4-FFF2-40B4-BE49-F238E27FC236}">
                <a16:creationId xmlns:a16="http://schemas.microsoft.com/office/drawing/2014/main" id="{CE9B52F9-B40E-4850-99D9-F6017FBBF634}"/>
              </a:ext>
            </a:extLst>
          </p:cNvPr>
          <p:cNvSpPr txBox="1"/>
          <p:nvPr/>
        </p:nvSpPr>
        <p:spPr>
          <a:xfrm>
            <a:off x="6509787" y="3059667"/>
            <a:ext cx="2247900" cy="369332"/>
          </a:xfrm>
          <a:prstGeom prst="rect">
            <a:avLst/>
          </a:prstGeom>
          <a:noFill/>
        </p:spPr>
        <p:txBody>
          <a:bodyPr wrap="square" rtlCol="0">
            <a:spAutoFit/>
          </a:bodyPr>
          <a:lstStyle/>
          <a:p>
            <a:pPr algn="ctr" defTabSz="914377"/>
            <a:r>
              <a:rPr lang="en-US" b="1" i="1" kern="0" dirty="0">
                <a:solidFill>
                  <a:srgbClr val="00B050"/>
                </a:solidFill>
                <a:cs typeface="Arial Unicode MS" pitchFamily="34" charset="-128"/>
              </a:rPr>
              <a:t>High Level Concept</a:t>
            </a:r>
          </a:p>
        </p:txBody>
      </p:sp>
      <p:sp>
        <p:nvSpPr>
          <p:cNvPr id="23" name="TextBox 22">
            <a:extLst>
              <a:ext uri="{FF2B5EF4-FFF2-40B4-BE49-F238E27FC236}">
                <a16:creationId xmlns:a16="http://schemas.microsoft.com/office/drawing/2014/main" id="{E27BA13D-8E60-445C-B10B-AB7D3C1E3406}"/>
              </a:ext>
            </a:extLst>
          </p:cNvPr>
          <p:cNvSpPr txBox="1"/>
          <p:nvPr/>
        </p:nvSpPr>
        <p:spPr>
          <a:xfrm>
            <a:off x="6465962" y="3428999"/>
            <a:ext cx="2390085" cy="923330"/>
          </a:xfrm>
          <a:prstGeom prst="rect">
            <a:avLst/>
          </a:prstGeom>
          <a:noFill/>
        </p:spPr>
        <p:txBody>
          <a:bodyPr wrap="square" rtlCol="0">
            <a:spAutoFit/>
          </a:bodyPr>
          <a:lstStyle/>
          <a:p>
            <a:pPr algn="ctr"/>
            <a:r>
              <a:rPr lang="en-US" i="1" kern="0" dirty="0">
                <a:latin typeface="Tw Cen MT" panose="020B0602020104020603" pitchFamily="34" charset="0"/>
                <a:cs typeface="Arial Unicode MS" pitchFamily="34" charset="-128"/>
              </a:rPr>
              <a:t>What a high-level analogy that best describes your offering</a:t>
            </a:r>
            <a:endParaRPr lang="en-IN" i="1" dirty="0">
              <a:latin typeface="Tw Cen MT" panose="020B0602020104020603" pitchFamily="34" charset="0"/>
            </a:endParaRPr>
          </a:p>
        </p:txBody>
      </p:sp>
      <p:sp>
        <p:nvSpPr>
          <p:cNvPr id="24" name="TextBox 23">
            <a:extLst>
              <a:ext uri="{FF2B5EF4-FFF2-40B4-BE49-F238E27FC236}">
                <a16:creationId xmlns:a16="http://schemas.microsoft.com/office/drawing/2014/main" id="{69487587-ED6B-4FFD-B753-F58441DA2F2E}"/>
              </a:ext>
            </a:extLst>
          </p:cNvPr>
          <p:cNvSpPr txBox="1"/>
          <p:nvPr/>
        </p:nvSpPr>
        <p:spPr>
          <a:xfrm>
            <a:off x="9297838" y="418339"/>
            <a:ext cx="2174366" cy="316753"/>
          </a:xfrm>
          <a:prstGeom prst="rect">
            <a:avLst/>
          </a:prstGeom>
          <a:noFill/>
        </p:spPr>
        <p:txBody>
          <a:bodyPr wrap="square" rtlCol="0">
            <a:spAutoFit/>
          </a:bodyPr>
          <a:lstStyle/>
          <a:p>
            <a:pPr algn="ctr" defTabSz="914377">
              <a:lnSpc>
                <a:spcPts val="1720"/>
              </a:lnSpc>
            </a:pPr>
            <a:r>
              <a:rPr lang="en-US" b="1" i="1" kern="0" dirty="0">
                <a:solidFill>
                  <a:srgbClr val="7030A0"/>
                </a:solidFill>
                <a:cs typeface="Arial Unicode MS" pitchFamily="34" charset="-128"/>
              </a:rPr>
              <a:t>Unfair Advantage</a:t>
            </a:r>
          </a:p>
        </p:txBody>
      </p:sp>
      <p:sp>
        <p:nvSpPr>
          <p:cNvPr id="25" name="TextBox 24">
            <a:extLst>
              <a:ext uri="{FF2B5EF4-FFF2-40B4-BE49-F238E27FC236}">
                <a16:creationId xmlns:a16="http://schemas.microsoft.com/office/drawing/2014/main" id="{472532A7-8102-48CA-9E0D-5CCECA215229}"/>
              </a:ext>
            </a:extLst>
          </p:cNvPr>
          <p:cNvSpPr txBox="1"/>
          <p:nvPr/>
        </p:nvSpPr>
        <p:spPr>
          <a:xfrm>
            <a:off x="9321284" y="777149"/>
            <a:ext cx="1984679" cy="1077218"/>
          </a:xfrm>
          <a:prstGeom prst="rect">
            <a:avLst/>
          </a:prstGeom>
          <a:noFill/>
        </p:spPr>
        <p:txBody>
          <a:bodyPr wrap="square" rtlCol="0">
            <a:spAutoFit/>
          </a:bodyPr>
          <a:lstStyle/>
          <a:p>
            <a:pPr algn="ctr"/>
            <a:r>
              <a:rPr lang="en-US" sz="1600" i="1" kern="0" dirty="0">
                <a:latin typeface="Tw Cen MT" panose="020B0602020104020603" pitchFamily="34" charset="0"/>
                <a:cs typeface="Arial Unicode MS" pitchFamily="34" charset="-128"/>
              </a:rPr>
              <a:t>registered software  copyrights</a:t>
            </a:r>
          </a:p>
          <a:p>
            <a:pPr algn="ctr"/>
            <a:r>
              <a:rPr lang="en-US" sz="1600" i="1" kern="0" dirty="0">
                <a:latin typeface="Tw Cen MT" panose="020B0602020104020603" pitchFamily="34" charset="0"/>
                <a:cs typeface="Arial Unicode MS" pitchFamily="34" charset="-128"/>
              </a:rPr>
              <a:t>documenting projects soft and hard copy</a:t>
            </a:r>
          </a:p>
        </p:txBody>
      </p:sp>
      <p:sp>
        <p:nvSpPr>
          <p:cNvPr id="27" name="TextBox 26">
            <a:extLst>
              <a:ext uri="{FF2B5EF4-FFF2-40B4-BE49-F238E27FC236}">
                <a16:creationId xmlns:a16="http://schemas.microsoft.com/office/drawing/2014/main" id="{F1D8B299-8EB0-4C62-A71C-ABE30DCB3BD1}"/>
              </a:ext>
            </a:extLst>
          </p:cNvPr>
          <p:cNvSpPr txBox="1"/>
          <p:nvPr/>
        </p:nvSpPr>
        <p:spPr>
          <a:xfrm>
            <a:off x="9770091" y="1885145"/>
            <a:ext cx="2059479" cy="677108"/>
          </a:xfrm>
          <a:prstGeom prst="rect">
            <a:avLst/>
          </a:prstGeom>
          <a:noFill/>
        </p:spPr>
        <p:txBody>
          <a:bodyPr wrap="square" rtlCol="0">
            <a:spAutoFit/>
          </a:bodyPr>
          <a:lstStyle/>
          <a:p>
            <a:r>
              <a:rPr lang="en-US" sz="2000" b="1" i="1" kern="0" dirty="0">
                <a:solidFill>
                  <a:schemeClr val="accent6">
                    <a:lumMod val="75000"/>
                  </a:schemeClr>
                </a:solidFill>
                <a:cs typeface="Arial Unicode MS" pitchFamily="34" charset="-128"/>
              </a:rPr>
              <a:t>Channels</a:t>
            </a:r>
            <a:endParaRPr lang="en-US" b="1" i="1" kern="0" dirty="0">
              <a:solidFill>
                <a:schemeClr val="accent6">
                  <a:lumMod val="75000"/>
                </a:schemeClr>
              </a:solidFill>
              <a:cs typeface="Arial Unicode MS" pitchFamily="34" charset="-128"/>
            </a:endParaRPr>
          </a:p>
          <a:p>
            <a:endParaRPr lang="en-IN" b="1" i="1" dirty="0">
              <a:solidFill>
                <a:schemeClr val="bg2">
                  <a:lumMod val="25000"/>
                </a:schemeClr>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97249984-E0D6-406D-842F-58D53D7EFB13}"/>
              </a:ext>
            </a:extLst>
          </p:cNvPr>
          <p:cNvSpPr txBox="1"/>
          <p:nvPr/>
        </p:nvSpPr>
        <p:spPr>
          <a:xfrm>
            <a:off x="9379596" y="2240876"/>
            <a:ext cx="2059479" cy="1077218"/>
          </a:xfrm>
          <a:prstGeom prst="rect">
            <a:avLst/>
          </a:prstGeom>
          <a:noFill/>
        </p:spPr>
        <p:txBody>
          <a:bodyPr wrap="square" rtlCol="0">
            <a:spAutoFit/>
          </a:bodyPr>
          <a:lstStyle/>
          <a:p>
            <a:pPr algn="ctr"/>
            <a:r>
              <a:rPr lang="en-US" sz="1600" i="1" kern="0" dirty="0">
                <a:latin typeface="Tw Cen MT" panose="020B0602020104020603" pitchFamily="34" charset="0"/>
                <a:cs typeface="Arial Unicode MS" pitchFamily="34" charset="-128"/>
              </a:rPr>
              <a:t>Marketing channel through app based</a:t>
            </a:r>
          </a:p>
          <a:p>
            <a:pPr algn="ctr"/>
            <a:r>
              <a:rPr lang="en-US" sz="1600" i="1" kern="0" dirty="0">
                <a:latin typeface="Tw Cen MT" panose="020B0602020104020603" pitchFamily="34" charset="0"/>
                <a:cs typeface="Arial Unicode MS" pitchFamily="34" charset="-128"/>
              </a:rPr>
              <a:t>Advertisements which are there in our truck</a:t>
            </a:r>
          </a:p>
        </p:txBody>
      </p:sp>
      <p:sp>
        <p:nvSpPr>
          <p:cNvPr id="29" name="TextBox 28">
            <a:extLst>
              <a:ext uri="{FF2B5EF4-FFF2-40B4-BE49-F238E27FC236}">
                <a16:creationId xmlns:a16="http://schemas.microsoft.com/office/drawing/2014/main" id="{7FDA3A0E-B7AE-4AAA-A97D-9AC5DF10CC50}"/>
              </a:ext>
            </a:extLst>
          </p:cNvPr>
          <p:cNvSpPr txBox="1"/>
          <p:nvPr/>
        </p:nvSpPr>
        <p:spPr>
          <a:xfrm>
            <a:off x="9356622" y="3606847"/>
            <a:ext cx="2161736" cy="646331"/>
          </a:xfrm>
          <a:prstGeom prst="rect">
            <a:avLst/>
          </a:prstGeom>
          <a:noFill/>
        </p:spPr>
        <p:txBody>
          <a:bodyPr wrap="square" rtlCol="0">
            <a:spAutoFit/>
          </a:bodyPr>
          <a:lstStyle/>
          <a:p>
            <a:r>
              <a:rPr lang="en-US" b="1" i="1" kern="0" dirty="0">
                <a:solidFill>
                  <a:srgbClr val="FF9900"/>
                </a:solidFill>
                <a:cs typeface="Arial Unicode MS" pitchFamily="34" charset="-128"/>
              </a:rPr>
              <a:t>Customer Segments</a:t>
            </a:r>
          </a:p>
          <a:p>
            <a:endParaRPr lang="en-IN" b="1" dirty="0">
              <a:solidFill>
                <a:srgbClr val="FF9900"/>
              </a:solidFill>
            </a:endParaRPr>
          </a:p>
        </p:txBody>
      </p:sp>
      <p:sp>
        <p:nvSpPr>
          <p:cNvPr id="32" name="TextBox 31">
            <a:extLst>
              <a:ext uri="{FF2B5EF4-FFF2-40B4-BE49-F238E27FC236}">
                <a16:creationId xmlns:a16="http://schemas.microsoft.com/office/drawing/2014/main" id="{3C6188CD-B4C1-4663-999A-A2C6226BB96F}"/>
              </a:ext>
            </a:extLst>
          </p:cNvPr>
          <p:cNvSpPr txBox="1"/>
          <p:nvPr/>
        </p:nvSpPr>
        <p:spPr>
          <a:xfrm>
            <a:off x="9297837" y="3930012"/>
            <a:ext cx="2130724" cy="1323439"/>
          </a:xfrm>
          <a:prstGeom prst="rect">
            <a:avLst/>
          </a:prstGeom>
          <a:noFill/>
        </p:spPr>
        <p:txBody>
          <a:bodyPr wrap="square" rtlCol="0">
            <a:spAutoFit/>
          </a:bodyPr>
          <a:lstStyle/>
          <a:p>
            <a:pPr algn="ctr"/>
            <a:r>
              <a:rPr lang="en-US" sz="1600" i="1" kern="0" dirty="0">
                <a:latin typeface="Tw Cen MT" panose="020B0602020104020603" pitchFamily="34" charset="0"/>
                <a:cs typeface="Arial Unicode MS" pitchFamily="34" charset="-128"/>
              </a:rPr>
              <a:t>Farmers(Both middle scale and small scale) Consumers(Middle class and Upper middle class)</a:t>
            </a:r>
          </a:p>
          <a:p>
            <a:pPr algn="ctr" defTabSz="914377"/>
            <a:endParaRPr lang="en-US" sz="1400" kern="0" dirty="0">
              <a:cs typeface="Arial Unicode MS" pitchFamily="34" charset="-128"/>
            </a:endParaRPr>
          </a:p>
        </p:txBody>
      </p:sp>
      <p:sp>
        <p:nvSpPr>
          <p:cNvPr id="33" name="TextBox 32">
            <a:extLst>
              <a:ext uri="{FF2B5EF4-FFF2-40B4-BE49-F238E27FC236}">
                <a16:creationId xmlns:a16="http://schemas.microsoft.com/office/drawing/2014/main" id="{2B6D3A46-1CB0-4DD5-860A-ECD45A0B5164}"/>
              </a:ext>
            </a:extLst>
          </p:cNvPr>
          <p:cNvSpPr txBox="1"/>
          <p:nvPr/>
        </p:nvSpPr>
        <p:spPr>
          <a:xfrm>
            <a:off x="6622178" y="4607426"/>
            <a:ext cx="2059479" cy="369332"/>
          </a:xfrm>
          <a:prstGeom prst="rect">
            <a:avLst/>
          </a:prstGeom>
          <a:noFill/>
        </p:spPr>
        <p:txBody>
          <a:bodyPr wrap="square" rtlCol="0">
            <a:spAutoFit/>
          </a:bodyPr>
          <a:lstStyle/>
          <a:p>
            <a:pPr algn="ctr" defTabSz="914377"/>
            <a:r>
              <a:rPr lang="en-US" i="1" kern="0" dirty="0">
                <a:solidFill>
                  <a:srgbClr val="0070C0"/>
                </a:solidFill>
                <a:cs typeface="Arial Unicode MS" pitchFamily="34" charset="-128"/>
              </a:rPr>
              <a:t>Early Adopters</a:t>
            </a:r>
          </a:p>
        </p:txBody>
      </p:sp>
      <p:sp>
        <p:nvSpPr>
          <p:cNvPr id="34" name="TextBox 33">
            <a:extLst>
              <a:ext uri="{FF2B5EF4-FFF2-40B4-BE49-F238E27FC236}">
                <a16:creationId xmlns:a16="http://schemas.microsoft.com/office/drawing/2014/main" id="{D21070D3-5909-4CE3-9E8C-AA1B8DED62B6}"/>
              </a:ext>
            </a:extLst>
          </p:cNvPr>
          <p:cNvSpPr txBox="1"/>
          <p:nvPr/>
        </p:nvSpPr>
        <p:spPr>
          <a:xfrm>
            <a:off x="6500257" y="5062267"/>
            <a:ext cx="2303320" cy="1477328"/>
          </a:xfrm>
          <a:prstGeom prst="rect">
            <a:avLst/>
          </a:prstGeom>
          <a:noFill/>
        </p:spPr>
        <p:txBody>
          <a:bodyPr wrap="square" rtlCol="0">
            <a:spAutoFit/>
          </a:bodyPr>
          <a:lstStyle/>
          <a:p>
            <a:pPr algn="ctr" defTabSz="914377"/>
            <a:r>
              <a:rPr lang="en-US" i="1" kern="0" dirty="0">
                <a:latin typeface="Tw Cen MT" panose="020B0602020104020603" pitchFamily="34" charset="0"/>
                <a:cs typeface="Arial Unicode MS" pitchFamily="34" charset="-128"/>
              </a:rPr>
              <a:t>By understanding their motivation, going where our customers are, leverage our social media.</a:t>
            </a:r>
          </a:p>
        </p:txBody>
      </p:sp>
      <p:sp>
        <p:nvSpPr>
          <p:cNvPr id="26" name="TextBox 25">
            <a:extLst>
              <a:ext uri="{FF2B5EF4-FFF2-40B4-BE49-F238E27FC236}">
                <a16:creationId xmlns:a16="http://schemas.microsoft.com/office/drawing/2014/main" id="{3EEBAD27-E370-45B4-A25F-C1C03602875A}"/>
              </a:ext>
            </a:extLst>
          </p:cNvPr>
          <p:cNvSpPr txBox="1"/>
          <p:nvPr/>
        </p:nvSpPr>
        <p:spPr>
          <a:xfrm>
            <a:off x="11489335" y="406545"/>
            <a:ext cx="705962" cy="6274911"/>
          </a:xfrm>
          <a:prstGeom prst="rect">
            <a:avLst/>
          </a:prstGeom>
          <a:solidFill>
            <a:schemeClr val="accent2">
              <a:alpha val="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wordArtVert" wrap="square" rtlCol="0">
            <a:spAutoFit/>
          </a:bodyPr>
          <a:lstStyle/>
          <a:p>
            <a:r>
              <a:rPr lang="en-IN" sz="3200" b="1" dirty="0">
                <a:solidFill>
                  <a:schemeClr val="accent6">
                    <a:lumMod val="75000"/>
                  </a:schemeClr>
                </a:solidFill>
                <a:latin typeface="Tw Cen MT" panose="020B0602020104020603" pitchFamily="34" charset="0"/>
              </a:rPr>
              <a:t>LEAN CANVAS</a:t>
            </a:r>
          </a:p>
        </p:txBody>
      </p:sp>
      <p:sp>
        <p:nvSpPr>
          <p:cNvPr id="30" name="TextBox 29">
            <a:extLst>
              <a:ext uri="{FF2B5EF4-FFF2-40B4-BE49-F238E27FC236}">
                <a16:creationId xmlns:a16="http://schemas.microsoft.com/office/drawing/2014/main" id="{5BF435CC-DFB8-40E9-871F-56BB81D994C8}"/>
              </a:ext>
            </a:extLst>
          </p:cNvPr>
          <p:cNvSpPr txBox="1"/>
          <p:nvPr/>
        </p:nvSpPr>
        <p:spPr>
          <a:xfrm>
            <a:off x="9475394" y="4988665"/>
            <a:ext cx="1924192" cy="369332"/>
          </a:xfrm>
          <a:prstGeom prst="rect">
            <a:avLst/>
          </a:prstGeom>
          <a:noFill/>
        </p:spPr>
        <p:txBody>
          <a:bodyPr wrap="square" rtlCol="0">
            <a:spAutoFit/>
          </a:bodyPr>
          <a:lstStyle/>
          <a:p>
            <a:r>
              <a:rPr lang="en-IN" b="1" dirty="0">
                <a:solidFill>
                  <a:schemeClr val="accent3">
                    <a:lumMod val="50000"/>
                  </a:schemeClr>
                </a:solidFill>
              </a:rPr>
              <a:t>Revenue streams</a:t>
            </a:r>
          </a:p>
        </p:txBody>
      </p:sp>
      <p:sp>
        <p:nvSpPr>
          <p:cNvPr id="31" name="TextBox 30">
            <a:extLst>
              <a:ext uri="{FF2B5EF4-FFF2-40B4-BE49-F238E27FC236}">
                <a16:creationId xmlns:a16="http://schemas.microsoft.com/office/drawing/2014/main" id="{958A39BA-058D-429F-AC40-41858AF18D68}"/>
              </a:ext>
            </a:extLst>
          </p:cNvPr>
          <p:cNvSpPr txBox="1"/>
          <p:nvPr/>
        </p:nvSpPr>
        <p:spPr>
          <a:xfrm>
            <a:off x="9404945" y="5354479"/>
            <a:ext cx="2130724" cy="1200329"/>
          </a:xfrm>
          <a:prstGeom prst="rect">
            <a:avLst/>
          </a:prstGeom>
          <a:noFill/>
        </p:spPr>
        <p:txBody>
          <a:bodyPr wrap="square" rtlCol="0">
            <a:spAutoFit/>
          </a:bodyPr>
          <a:lstStyle/>
          <a:p>
            <a:r>
              <a:rPr lang="en-US" sz="1200" dirty="0">
                <a:latin typeface="Tw Cen MT" panose="020B0602020104020603" pitchFamily="34" charset="0"/>
              </a:rPr>
              <a:t>   1)Google AdSense </a:t>
            </a:r>
            <a:r>
              <a:rPr lang="en-IN" sz="1200" dirty="0">
                <a:latin typeface="Tw Cen MT" panose="020B0602020104020603" pitchFamily="34" charset="0"/>
              </a:rPr>
              <a:t>: once     </a:t>
            </a:r>
          </a:p>
          <a:p>
            <a:r>
              <a:rPr lang="en-IN" sz="1200" dirty="0">
                <a:latin typeface="Tw Cen MT" panose="020B0602020104020603" pitchFamily="34" charset="0"/>
              </a:rPr>
              <a:t>app.  Gets desired downloads and traffic it monetizes the app</a:t>
            </a:r>
          </a:p>
          <a:p>
            <a:r>
              <a:rPr lang="en-IN" sz="1200" dirty="0">
                <a:latin typeface="Tw Cen MT" panose="020B0602020104020603" pitchFamily="34" charset="0"/>
              </a:rPr>
              <a:t>    2)In app. Promotions </a:t>
            </a:r>
          </a:p>
          <a:p>
            <a:r>
              <a:rPr lang="en-IN" sz="1200" dirty="0">
                <a:latin typeface="Tw Cen MT" panose="020B0602020104020603" pitchFamily="34" charset="0"/>
              </a:rPr>
              <a:t>    3)membership plans .</a:t>
            </a:r>
          </a:p>
          <a:p>
            <a:endParaRPr lang="en-US" sz="1200" dirty="0"/>
          </a:p>
        </p:txBody>
      </p:sp>
      <p:sp>
        <p:nvSpPr>
          <p:cNvPr id="35" name="Star: 5 Points 34">
            <a:extLst>
              <a:ext uri="{FF2B5EF4-FFF2-40B4-BE49-F238E27FC236}">
                <a16:creationId xmlns:a16="http://schemas.microsoft.com/office/drawing/2014/main" id="{EFD32C4D-38B2-401C-A946-564D458E0B3F}"/>
              </a:ext>
            </a:extLst>
          </p:cNvPr>
          <p:cNvSpPr/>
          <p:nvPr/>
        </p:nvSpPr>
        <p:spPr>
          <a:xfrm>
            <a:off x="11829570" y="6664569"/>
            <a:ext cx="249301" cy="193431"/>
          </a:xfrm>
          <a:prstGeom prst="star5">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5024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767827D9-6D63-4258-818C-022F2BB93EDD}"/>
              </a:ext>
            </a:extLst>
          </p:cNvPr>
          <p:cNvGraphicFramePr/>
          <p:nvPr>
            <p:extLst>
              <p:ext uri="{D42A27DB-BD31-4B8C-83A1-F6EECF244321}">
                <p14:modId xmlns:p14="http://schemas.microsoft.com/office/powerpoint/2010/main" val="662970129"/>
              </p:ext>
            </p:extLst>
          </p:nvPr>
        </p:nvGraphicFramePr>
        <p:xfrm>
          <a:off x="0" y="0"/>
          <a:ext cx="12192000" cy="6858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tar: 5 Points 2">
            <a:extLst>
              <a:ext uri="{FF2B5EF4-FFF2-40B4-BE49-F238E27FC236}">
                <a16:creationId xmlns:a16="http://schemas.microsoft.com/office/drawing/2014/main" id="{CE46A09B-7262-4414-9770-D4BCD107E180}"/>
              </a:ext>
            </a:extLst>
          </p:cNvPr>
          <p:cNvSpPr/>
          <p:nvPr/>
        </p:nvSpPr>
        <p:spPr>
          <a:xfrm>
            <a:off x="11929403" y="6611815"/>
            <a:ext cx="84406" cy="98474"/>
          </a:xfrm>
          <a:prstGeom prst="star5">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8522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5FEB1-F562-42E7-A291-1604891E5DC2}"/>
              </a:ext>
            </a:extLst>
          </p:cNvPr>
          <p:cNvSpPr>
            <a:spLocks noGrp="1"/>
          </p:cNvSpPr>
          <p:nvPr>
            <p:ph type="title"/>
          </p:nvPr>
        </p:nvSpPr>
        <p:spPr>
          <a:xfrm>
            <a:off x="0" y="112543"/>
            <a:ext cx="10897992" cy="365760"/>
          </a:xfrm>
        </p:spPr>
        <p:txBody>
          <a:bodyPr>
            <a:noAutofit/>
          </a:bodyPr>
          <a:lstStyle/>
          <a:p>
            <a:pPr algn="l"/>
            <a:r>
              <a:rPr lang="en-IN" sz="2400" b="1" dirty="0"/>
              <a:t>Website preview from   -                                                      customer interface</a:t>
            </a:r>
            <a:endParaRPr lang="en-IN" sz="3200" b="1" dirty="0"/>
          </a:p>
        </p:txBody>
      </p:sp>
      <p:pic>
        <p:nvPicPr>
          <p:cNvPr id="9" name="Content Placeholder 8">
            <a:extLst>
              <a:ext uri="{FF2B5EF4-FFF2-40B4-BE49-F238E27FC236}">
                <a16:creationId xmlns:a16="http://schemas.microsoft.com/office/drawing/2014/main" id="{D45B055C-8152-467F-A0B0-58875470A20D}"/>
              </a:ext>
            </a:extLst>
          </p:cNvPr>
          <p:cNvPicPr>
            <a:picLocks noGrp="1" noChangeAspect="1"/>
          </p:cNvPicPr>
          <p:nvPr>
            <p:ph idx="1"/>
          </p:nvPr>
        </p:nvPicPr>
        <p:blipFill>
          <a:blip r:embed="rId2"/>
          <a:stretch>
            <a:fillRect/>
          </a:stretch>
        </p:blipFill>
        <p:spPr>
          <a:xfrm>
            <a:off x="2" y="633047"/>
            <a:ext cx="12191999" cy="6223211"/>
          </a:xfrm>
        </p:spPr>
      </p:pic>
      <p:pic>
        <p:nvPicPr>
          <p:cNvPr id="4" name="Graphic 3" descr="Customer review">
            <a:extLst>
              <a:ext uri="{FF2B5EF4-FFF2-40B4-BE49-F238E27FC236}">
                <a16:creationId xmlns:a16="http://schemas.microsoft.com/office/drawing/2014/main" id="{DFD0DE5C-AD82-420C-B1FB-2E03715D8D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3507" y="26965"/>
            <a:ext cx="478301" cy="536916"/>
          </a:xfrm>
          <a:prstGeom prst="rect">
            <a:avLst/>
          </a:prstGeom>
        </p:spPr>
      </p:pic>
    </p:spTree>
    <p:extLst>
      <p:ext uri="{BB962C8B-B14F-4D97-AF65-F5344CB8AC3E}">
        <p14:creationId xmlns:p14="http://schemas.microsoft.com/office/powerpoint/2010/main" val="3513735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7580A-ECAB-4F5F-89B5-97892F18B534}"/>
              </a:ext>
            </a:extLst>
          </p:cNvPr>
          <p:cNvPicPr>
            <a:picLocks noChangeAspect="1"/>
          </p:cNvPicPr>
          <p:nvPr/>
        </p:nvPicPr>
        <p:blipFill>
          <a:blip r:embed="rId2"/>
          <a:stretch>
            <a:fillRect/>
          </a:stretch>
        </p:blipFill>
        <p:spPr>
          <a:xfrm>
            <a:off x="0" y="422030"/>
            <a:ext cx="12192000" cy="6435969"/>
          </a:xfrm>
          <a:prstGeom prst="rect">
            <a:avLst/>
          </a:prstGeom>
        </p:spPr>
      </p:pic>
      <p:sp>
        <p:nvSpPr>
          <p:cNvPr id="4" name="TextBox 3">
            <a:extLst>
              <a:ext uri="{FF2B5EF4-FFF2-40B4-BE49-F238E27FC236}">
                <a16:creationId xmlns:a16="http://schemas.microsoft.com/office/drawing/2014/main" id="{9D2DCAEF-D719-4AE9-9217-87E36F3A48F7}"/>
              </a:ext>
            </a:extLst>
          </p:cNvPr>
          <p:cNvSpPr txBox="1"/>
          <p:nvPr/>
        </p:nvSpPr>
        <p:spPr>
          <a:xfrm>
            <a:off x="8721969" y="-101190"/>
            <a:ext cx="4825217" cy="523220"/>
          </a:xfrm>
          <a:prstGeom prst="rect">
            <a:avLst/>
          </a:prstGeom>
          <a:noFill/>
        </p:spPr>
        <p:txBody>
          <a:bodyPr wrap="square" rtlCol="0">
            <a:spAutoFit/>
          </a:bodyPr>
          <a:lstStyle/>
          <a:p>
            <a:r>
              <a:rPr lang="en-US" sz="2800" dirty="0">
                <a:solidFill>
                  <a:schemeClr val="accent6">
                    <a:lumMod val="75000"/>
                  </a:schemeClr>
                </a:solidFill>
                <a:latin typeface="Tw Cen MT" panose="020B0602020104020603" pitchFamily="34" charset="0"/>
              </a:rPr>
              <a:t>Truckers interface</a:t>
            </a:r>
            <a:endParaRPr lang="en-IN" sz="2800" dirty="0">
              <a:solidFill>
                <a:schemeClr val="accent6">
                  <a:lumMod val="75000"/>
                </a:schemeClr>
              </a:solidFill>
              <a:latin typeface="Tw Cen MT" panose="020B0602020104020603" pitchFamily="34" charset="0"/>
            </a:endParaRPr>
          </a:p>
        </p:txBody>
      </p:sp>
      <p:pic>
        <p:nvPicPr>
          <p:cNvPr id="6" name="Graphic 5" descr="Dump truck">
            <a:extLst>
              <a:ext uri="{FF2B5EF4-FFF2-40B4-BE49-F238E27FC236}">
                <a16:creationId xmlns:a16="http://schemas.microsoft.com/office/drawing/2014/main" id="{F6BADF90-15DE-440D-8424-43346FA8E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8749" y="-101189"/>
            <a:ext cx="523220" cy="523219"/>
          </a:xfrm>
          <a:prstGeom prst="rect">
            <a:avLst/>
          </a:prstGeom>
        </p:spPr>
      </p:pic>
    </p:spTree>
    <p:extLst>
      <p:ext uri="{BB962C8B-B14F-4D97-AF65-F5344CB8AC3E}">
        <p14:creationId xmlns:p14="http://schemas.microsoft.com/office/powerpoint/2010/main" val="24827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EA3E8-ED55-410F-B7B8-6DC184E49FE7}"/>
              </a:ext>
            </a:extLst>
          </p:cNvPr>
          <p:cNvPicPr>
            <a:picLocks noChangeAspect="1"/>
          </p:cNvPicPr>
          <p:nvPr/>
        </p:nvPicPr>
        <p:blipFill>
          <a:blip r:embed="rId2"/>
          <a:stretch>
            <a:fillRect/>
          </a:stretch>
        </p:blipFill>
        <p:spPr>
          <a:xfrm>
            <a:off x="0" y="562708"/>
            <a:ext cx="12192000" cy="6295292"/>
          </a:xfrm>
          <a:prstGeom prst="rect">
            <a:avLst/>
          </a:prstGeom>
        </p:spPr>
      </p:pic>
      <p:sp>
        <p:nvSpPr>
          <p:cNvPr id="4" name="TextBox 3">
            <a:extLst>
              <a:ext uri="{FF2B5EF4-FFF2-40B4-BE49-F238E27FC236}">
                <a16:creationId xmlns:a16="http://schemas.microsoft.com/office/drawing/2014/main" id="{017CA1C2-8331-4D9B-B984-44214F975CB3}"/>
              </a:ext>
            </a:extLst>
          </p:cNvPr>
          <p:cNvSpPr txBox="1"/>
          <p:nvPr/>
        </p:nvSpPr>
        <p:spPr>
          <a:xfrm>
            <a:off x="8426548" y="-42203"/>
            <a:ext cx="5767754" cy="523220"/>
          </a:xfrm>
          <a:prstGeom prst="rect">
            <a:avLst/>
          </a:prstGeom>
          <a:noFill/>
        </p:spPr>
        <p:txBody>
          <a:bodyPr wrap="square" rtlCol="0">
            <a:spAutoFit/>
          </a:bodyPr>
          <a:lstStyle/>
          <a:p>
            <a:r>
              <a:rPr lang="en-US" sz="2800" b="1" dirty="0">
                <a:solidFill>
                  <a:schemeClr val="accent6">
                    <a:lumMod val="75000"/>
                  </a:schemeClr>
                </a:solidFill>
              </a:rPr>
              <a:t>Partners interface</a:t>
            </a:r>
            <a:endParaRPr lang="en-IN" sz="2800" b="1" dirty="0">
              <a:solidFill>
                <a:schemeClr val="accent6">
                  <a:lumMod val="75000"/>
                </a:schemeClr>
              </a:solidFill>
            </a:endParaRPr>
          </a:p>
        </p:txBody>
      </p:sp>
      <p:pic>
        <p:nvPicPr>
          <p:cNvPr id="6" name="Graphic 5" descr="Boardroom">
            <a:extLst>
              <a:ext uri="{FF2B5EF4-FFF2-40B4-BE49-F238E27FC236}">
                <a16:creationId xmlns:a16="http://schemas.microsoft.com/office/drawing/2014/main" id="{DACFAD0C-DABE-4297-A2AA-B8F24CED20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7231" y="-42203"/>
            <a:ext cx="689317" cy="562708"/>
          </a:xfrm>
          <a:prstGeom prst="rect">
            <a:avLst/>
          </a:prstGeom>
        </p:spPr>
      </p:pic>
    </p:spTree>
    <p:extLst>
      <p:ext uri="{BB962C8B-B14F-4D97-AF65-F5344CB8AC3E}">
        <p14:creationId xmlns:p14="http://schemas.microsoft.com/office/powerpoint/2010/main" val="2208985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5C680E-5CA3-46C0-98D1-BBB9EECAA9EE}"/>
              </a:ext>
            </a:extLst>
          </p:cNvPr>
          <p:cNvPicPr>
            <a:picLocks noChangeAspect="1"/>
          </p:cNvPicPr>
          <p:nvPr/>
        </p:nvPicPr>
        <p:blipFill>
          <a:blip r:embed="rId3"/>
          <a:stretch>
            <a:fillRect/>
          </a:stretch>
        </p:blipFill>
        <p:spPr>
          <a:xfrm>
            <a:off x="0" y="506436"/>
            <a:ext cx="12192000" cy="6351564"/>
          </a:xfrm>
          <a:prstGeom prst="rect">
            <a:avLst/>
          </a:prstGeom>
        </p:spPr>
      </p:pic>
      <p:sp>
        <p:nvSpPr>
          <p:cNvPr id="6" name="TextBox 5">
            <a:extLst>
              <a:ext uri="{FF2B5EF4-FFF2-40B4-BE49-F238E27FC236}">
                <a16:creationId xmlns:a16="http://schemas.microsoft.com/office/drawing/2014/main" id="{43C8F6F1-957E-45DD-979C-E9502725FCC3}"/>
              </a:ext>
            </a:extLst>
          </p:cNvPr>
          <p:cNvSpPr txBox="1"/>
          <p:nvPr/>
        </p:nvSpPr>
        <p:spPr>
          <a:xfrm>
            <a:off x="7746609" y="-78339"/>
            <a:ext cx="3460652" cy="584775"/>
          </a:xfrm>
          <a:prstGeom prst="rect">
            <a:avLst/>
          </a:prstGeom>
          <a:noFill/>
        </p:spPr>
        <p:txBody>
          <a:bodyPr wrap="square" rtlCol="0">
            <a:spAutoFit/>
          </a:bodyPr>
          <a:lstStyle/>
          <a:p>
            <a:r>
              <a:rPr lang="en-US" sz="3200" dirty="0">
                <a:solidFill>
                  <a:schemeClr val="accent6">
                    <a:lumMod val="75000"/>
                  </a:schemeClr>
                </a:solidFill>
                <a:latin typeface="Tw Cen MT" panose="020B0602020104020603" pitchFamily="34" charset="0"/>
              </a:rPr>
              <a:t>Farmers interface</a:t>
            </a:r>
            <a:endParaRPr lang="en-IN" sz="3200" dirty="0">
              <a:solidFill>
                <a:schemeClr val="accent6">
                  <a:lumMod val="75000"/>
                </a:schemeClr>
              </a:solidFill>
              <a:latin typeface="Tw Cen MT" panose="020B0602020104020603" pitchFamily="34" charset="0"/>
            </a:endParaRPr>
          </a:p>
        </p:txBody>
      </p:sp>
      <p:pic>
        <p:nvPicPr>
          <p:cNvPr id="7" name="Graphic 6" descr="Farmer">
            <a:extLst>
              <a:ext uri="{FF2B5EF4-FFF2-40B4-BE49-F238E27FC236}">
                <a16:creationId xmlns:a16="http://schemas.microsoft.com/office/drawing/2014/main" id="{09C6F8D7-3912-4588-A127-7F29130BA9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3187" y="62338"/>
            <a:ext cx="303422" cy="303422"/>
          </a:xfrm>
          <a:prstGeom prst="rect">
            <a:avLst/>
          </a:prstGeom>
        </p:spPr>
      </p:pic>
    </p:spTree>
    <p:extLst>
      <p:ext uri="{BB962C8B-B14F-4D97-AF65-F5344CB8AC3E}">
        <p14:creationId xmlns:p14="http://schemas.microsoft.com/office/powerpoint/2010/main" val="404915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36221-ED9C-4442-8153-495B03B282EC}"/>
              </a:ext>
            </a:extLst>
          </p:cNvPr>
          <p:cNvPicPr>
            <a:picLocks noChangeAspect="1"/>
          </p:cNvPicPr>
          <p:nvPr/>
        </p:nvPicPr>
        <p:blipFill>
          <a:blip r:embed="rId2"/>
          <a:stretch>
            <a:fillRect/>
          </a:stretch>
        </p:blipFill>
        <p:spPr>
          <a:xfrm>
            <a:off x="1906464" y="2323087"/>
            <a:ext cx="7673634" cy="3197347"/>
          </a:xfrm>
          <a:prstGeom prst="rect">
            <a:avLst/>
          </a:prstGeom>
        </p:spPr>
      </p:pic>
    </p:spTree>
    <p:extLst>
      <p:ext uri="{BB962C8B-B14F-4D97-AF65-F5344CB8AC3E}">
        <p14:creationId xmlns:p14="http://schemas.microsoft.com/office/powerpoint/2010/main" val="1874528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C939-9EDC-4DD0-BD25-B6F189BCF812}"/>
              </a:ext>
            </a:extLst>
          </p:cNvPr>
          <p:cNvSpPr>
            <a:spLocks noGrp="1"/>
          </p:cNvSpPr>
          <p:nvPr>
            <p:ph type="title"/>
          </p:nvPr>
        </p:nvSpPr>
        <p:spPr>
          <a:xfrm>
            <a:off x="754329" y="1411946"/>
            <a:ext cx="4611115" cy="1018033"/>
          </a:xfrm>
        </p:spPr>
        <p:txBody>
          <a:bodyPr/>
          <a:lstStyle/>
          <a:p>
            <a:r>
              <a:rPr lang="en-IN" b="1" u="sng" dirty="0">
                <a:latin typeface="Tempus Sans ITC" panose="04020404030D07020202" pitchFamily="82" charset="0"/>
                <a:cs typeface="Times New Roman" panose="02020603050405020304" pitchFamily="18" charset="0"/>
              </a:rPr>
              <a:t>Trucking services</a:t>
            </a:r>
          </a:p>
        </p:txBody>
      </p:sp>
      <p:sp>
        <p:nvSpPr>
          <p:cNvPr id="3" name="Content Placeholder 2">
            <a:extLst>
              <a:ext uri="{FF2B5EF4-FFF2-40B4-BE49-F238E27FC236}">
                <a16:creationId xmlns:a16="http://schemas.microsoft.com/office/drawing/2014/main" id="{D32E3D5F-88EB-4373-98E1-3B5F1AB171D2}"/>
              </a:ext>
            </a:extLst>
          </p:cNvPr>
          <p:cNvSpPr>
            <a:spLocks noGrp="1"/>
          </p:cNvSpPr>
          <p:nvPr>
            <p:ph idx="1"/>
          </p:nvPr>
        </p:nvSpPr>
        <p:spPr>
          <a:xfrm>
            <a:off x="745587" y="2757709"/>
            <a:ext cx="9239715" cy="4100291"/>
          </a:xfrm>
        </p:spPr>
        <p:txBody>
          <a:bodyPr>
            <a:normAutofit fontScale="92500" lnSpcReduction="20000"/>
          </a:bodyPr>
          <a:lstStyle/>
          <a:p>
            <a:pPr>
              <a:buFont typeface="Wingdings" panose="05000000000000000000" pitchFamily="2" charset="2"/>
              <a:buChar char="ü"/>
            </a:pPr>
            <a:r>
              <a:rPr lang="en-US" sz="2000" dirty="0">
                <a:solidFill>
                  <a:schemeClr val="tx1">
                    <a:lumMod val="65000"/>
                    <a:lumOff val="35000"/>
                  </a:schemeClr>
                </a:solidFill>
                <a:latin typeface="Tw Cen MT" panose="020B0602020104020603" pitchFamily="34" charset="0"/>
              </a:rPr>
              <a:t>Initially 40-50 trucks  can be taken on lease to cover one region in the city.*As business can be expanded to other regions , trucks can be owned as far as possible and rest would taken on lease.</a:t>
            </a:r>
          </a:p>
          <a:p>
            <a:pPr>
              <a:buFont typeface="Wingdings" panose="05000000000000000000" pitchFamily="2" charset="2"/>
              <a:buChar char="ü"/>
            </a:pPr>
            <a:r>
              <a:rPr lang="en-US" sz="2000" dirty="0">
                <a:solidFill>
                  <a:schemeClr val="tx1">
                    <a:lumMod val="65000"/>
                    <a:lumOff val="35000"/>
                  </a:schemeClr>
                </a:solidFill>
                <a:latin typeface="Tw Cen MT" panose="020B0602020104020603" pitchFamily="34" charset="0"/>
              </a:rPr>
              <a:t>In the semi-urban areas, this can be implemented in very short period.  In the urban Areas, we initially concentrate on gated communities and expand our business accordingly</a:t>
            </a:r>
          </a:p>
          <a:p>
            <a:pPr>
              <a:buFont typeface="Wingdings" panose="05000000000000000000" pitchFamily="2" charset="2"/>
              <a:buChar char="ü"/>
            </a:pPr>
            <a:r>
              <a:rPr lang="en-US" sz="2000" dirty="0">
                <a:solidFill>
                  <a:schemeClr val="tx1">
                    <a:lumMod val="65000"/>
                    <a:lumOff val="35000"/>
                  </a:schemeClr>
                </a:solidFill>
                <a:latin typeface="Tw Cen MT" panose="020B0602020104020603" pitchFamily="34" charset="0"/>
              </a:rPr>
              <a:t> Not only to people who stay in home, but also the retail stores can use our service. We are ready to service the retail sellers too</a:t>
            </a:r>
            <a:r>
              <a:rPr lang="en-US" sz="900" dirty="0">
                <a:solidFill>
                  <a:schemeClr val="tx1">
                    <a:lumMod val="65000"/>
                    <a:lumOff val="35000"/>
                  </a:schemeClr>
                </a:solidFill>
                <a:latin typeface="Tw Cen MT" panose="020B0602020104020603" pitchFamily="34" charset="0"/>
              </a:rPr>
              <a:t>.</a:t>
            </a:r>
          </a:p>
          <a:p>
            <a:pPr>
              <a:buFont typeface="Wingdings" panose="05000000000000000000" pitchFamily="2" charset="2"/>
              <a:buChar char="ü"/>
            </a:pPr>
            <a:r>
              <a:rPr lang="en-US" sz="2000" dirty="0">
                <a:solidFill>
                  <a:schemeClr val="tx1">
                    <a:lumMod val="65000"/>
                    <a:lumOff val="35000"/>
                  </a:schemeClr>
                </a:solidFill>
                <a:latin typeface="Tw Cen MT" panose="020B0602020104020603" pitchFamily="34" charset="0"/>
              </a:rPr>
              <a:t>The whole city will be divided into zones in which delivery can be made more strategically by which we can cover the whole city.(Urban area are only focused for now but it can be extended to semi urban areas in future depending of consumer demand ).</a:t>
            </a:r>
          </a:p>
          <a:p>
            <a:pPr>
              <a:buFont typeface="Wingdings" panose="05000000000000000000" pitchFamily="2" charset="2"/>
              <a:buChar char="ü"/>
            </a:pPr>
            <a:r>
              <a:rPr lang="en-US" sz="2000" b="1" dirty="0">
                <a:solidFill>
                  <a:schemeClr val="tx1">
                    <a:lumMod val="65000"/>
                    <a:lumOff val="35000"/>
                  </a:schemeClr>
                </a:solidFill>
                <a:latin typeface="Tw Cen MT" panose="020B0602020104020603" pitchFamily="34" charset="0"/>
              </a:rPr>
              <a:t>For Example</a:t>
            </a:r>
            <a:r>
              <a:rPr lang="en-US" sz="2000" dirty="0">
                <a:solidFill>
                  <a:schemeClr val="tx1">
                    <a:lumMod val="65000"/>
                    <a:lumOff val="35000"/>
                  </a:schemeClr>
                </a:solidFill>
                <a:latin typeface="Tw Cen MT" panose="020B0602020104020603" pitchFamily="34" charset="0"/>
              </a:rPr>
              <a:t>:</a:t>
            </a:r>
          </a:p>
          <a:p>
            <a:pPr marL="0" indent="0">
              <a:buNone/>
            </a:pPr>
            <a:r>
              <a:rPr lang="en-IN" sz="2000" dirty="0">
                <a:solidFill>
                  <a:schemeClr val="tx1">
                    <a:lumMod val="65000"/>
                    <a:lumOff val="35000"/>
                  </a:schemeClr>
                </a:solidFill>
                <a:latin typeface="Tw Cen MT" panose="020B0602020104020603" pitchFamily="34" charset="0"/>
              </a:rPr>
              <a:t>                        LB Nagar is near to outer ring road(ORR)	so trucks can enter trough it and  </a:t>
            </a:r>
          </a:p>
          <a:p>
            <a:pPr marL="0" indent="0">
              <a:buNone/>
            </a:pPr>
            <a:r>
              <a:rPr lang="en-IN" sz="2000" dirty="0">
                <a:solidFill>
                  <a:schemeClr val="tx1">
                    <a:lumMod val="65000"/>
                    <a:lumOff val="35000"/>
                  </a:schemeClr>
                </a:solidFill>
                <a:latin typeface="Tw Cen MT" panose="020B0602020104020603" pitchFamily="34" charset="0"/>
              </a:rPr>
              <a:t>                        distribute goods in respective destinations easily.        </a:t>
            </a:r>
          </a:p>
        </p:txBody>
      </p:sp>
      <p:sp>
        <p:nvSpPr>
          <p:cNvPr id="4" name="TextBox 3">
            <a:extLst>
              <a:ext uri="{FF2B5EF4-FFF2-40B4-BE49-F238E27FC236}">
                <a16:creationId xmlns:a16="http://schemas.microsoft.com/office/drawing/2014/main" id="{4302C904-7F09-4528-BB39-2C426851A8FA}"/>
              </a:ext>
            </a:extLst>
          </p:cNvPr>
          <p:cNvSpPr txBox="1"/>
          <p:nvPr/>
        </p:nvSpPr>
        <p:spPr>
          <a:xfrm>
            <a:off x="7076049" y="253218"/>
            <a:ext cx="4375053" cy="830997"/>
          </a:xfrm>
          <a:prstGeom prst="rect">
            <a:avLst/>
          </a:prstGeom>
          <a:noFill/>
        </p:spPr>
        <p:txBody>
          <a:bodyPr wrap="square" rtlCol="0">
            <a:spAutoFit/>
          </a:bodyPr>
          <a:lstStyle/>
          <a:p>
            <a:r>
              <a:rPr lang="en-IN" sz="4800" dirty="0">
                <a:latin typeface="Tw Cen MT" panose="020B0602020104020603" pitchFamily="34" charset="0"/>
              </a:rPr>
              <a:t>Appendix</a:t>
            </a:r>
          </a:p>
        </p:txBody>
      </p:sp>
    </p:spTree>
    <p:extLst>
      <p:ext uri="{BB962C8B-B14F-4D97-AF65-F5344CB8AC3E}">
        <p14:creationId xmlns:p14="http://schemas.microsoft.com/office/powerpoint/2010/main" val="1991636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C9A46-C4D8-4F0A-ADA5-61193A76F5F4}"/>
              </a:ext>
            </a:extLst>
          </p:cNvPr>
          <p:cNvSpPr txBox="1"/>
          <p:nvPr/>
        </p:nvSpPr>
        <p:spPr>
          <a:xfrm>
            <a:off x="3671668" y="0"/>
            <a:ext cx="4712676" cy="461665"/>
          </a:xfrm>
          <a:prstGeom prst="rect">
            <a:avLst/>
          </a:prstGeom>
          <a:noFill/>
        </p:spPr>
        <p:txBody>
          <a:bodyPr wrap="square" rtlCol="0">
            <a:spAutoFit/>
          </a:bodyPr>
          <a:lstStyle/>
          <a:p>
            <a:r>
              <a:rPr lang="en-IN" sz="2400" b="1" dirty="0">
                <a:latin typeface="Calibri tw(Body)"/>
              </a:rPr>
              <a:t>Validation from customer side</a:t>
            </a:r>
          </a:p>
        </p:txBody>
      </p:sp>
      <p:pic>
        <p:nvPicPr>
          <p:cNvPr id="3074" name="Picture 2" descr="Forms response chart. Question title: Area you live in?/మీరు నివసించే ప్రాంతం?. Number of responses: 8 responses.">
            <a:extLst>
              <a:ext uri="{FF2B5EF4-FFF2-40B4-BE49-F238E27FC236}">
                <a16:creationId xmlns:a16="http://schemas.microsoft.com/office/drawing/2014/main" id="{351F9A34-FE71-4AEB-B674-3B440D1CC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9332"/>
            <a:ext cx="5805300" cy="24423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orms response chart. Question title: Presently your mode of buying vegetables?/ప్రస్తుతం మీ కూరగాయల కొనుగోలు విధానం?. Number of responses: 8 responses.">
            <a:extLst>
              <a:ext uri="{FF2B5EF4-FFF2-40B4-BE49-F238E27FC236}">
                <a16:creationId xmlns:a16="http://schemas.microsoft.com/office/drawing/2014/main" id="{DDFBA998-430F-41F9-B426-0FD598904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300" y="369332"/>
            <a:ext cx="6220458" cy="24423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orms response chart. Question title: How extent people are following social distancing in market areas?/మార్కెట్ ప్రాంతాల్లో ప్రజలు సామాజిక దూరాన్ని ఎంతవరకు అనుసరిస్తున్నారు?. Number of responses: 8 responses.">
            <a:extLst>
              <a:ext uri="{FF2B5EF4-FFF2-40B4-BE49-F238E27FC236}">
                <a16:creationId xmlns:a16="http://schemas.microsoft.com/office/drawing/2014/main" id="{C1212D53-E860-4EEE-B667-97853A19B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72490"/>
            <a:ext cx="5805300" cy="25009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Would you like to buy vegetables pre-online ordering?/మీరు ప్రీ-ఆన్‌లైన్ ఆర్డరింగ్ కూరగాయలను కొనాలనుకుంటున్నారా?. Number of responses: 7 responses.">
            <a:extLst>
              <a:ext uri="{FF2B5EF4-FFF2-40B4-BE49-F238E27FC236}">
                <a16:creationId xmlns:a16="http://schemas.microsoft.com/office/drawing/2014/main" id="{B77ACC1F-3AF2-4869-82A7-049110FC3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5300" y="2572490"/>
            <a:ext cx="6220458" cy="25009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Do you think our idea will provide solutions to the problems facing by the consumers?/మా ఆలోచన వినియోగదారులు ఎదుర్కొంటున్న సమస్యలకు పరిష్కారాన్ని అందిస్తుందని మీరు అనుకుంటున్నారా?. Number of responses: 8 responses.">
            <a:extLst>
              <a:ext uri="{FF2B5EF4-FFF2-40B4-BE49-F238E27FC236}">
                <a16:creationId xmlns:a16="http://schemas.microsoft.com/office/drawing/2014/main" id="{A1316D3F-A596-4C04-9AB0-DA8FA02AE7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874267"/>
            <a:ext cx="5805299" cy="223297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orms response chart. Question title: How do you rate our product?/మీరు మా ఉత్పత్తిని ఎలా రేట్ చేస్తారు?. Number of responses: 8 responses.">
            <a:extLst>
              <a:ext uri="{FF2B5EF4-FFF2-40B4-BE49-F238E27FC236}">
                <a16:creationId xmlns:a16="http://schemas.microsoft.com/office/drawing/2014/main" id="{C2FB56DF-06F5-452E-9C79-C9C51900ED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5297" y="4874267"/>
            <a:ext cx="6220457" cy="250092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9D4AFECD-1525-46D8-807D-E670A7EAB174}"/>
              </a:ext>
            </a:extLst>
          </p:cNvPr>
          <p:cNvCxnSpPr>
            <a:cxnSpLocks/>
          </p:cNvCxnSpPr>
          <p:nvPr/>
        </p:nvCxnSpPr>
        <p:spPr>
          <a:xfrm>
            <a:off x="5908431" y="369332"/>
            <a:ext cx="0" cy="7005863"/>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8349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3F98C6-3EA7-4017-A004-759BFF040149}"/>
              </a:ext>
            </a:extLst>
          </p:cNvPr>
          <p:cNvSpPr txBox="1"/>
          <p:nvPr/>
        </p:nvSpPr>
        <p:spPr>
          <a:xfrm>
            <a:off x="4459458" y="0"/>
            <a:ext cx="3559127" cy="369332"/>
          </a:xfrm>
          <a:prstGeom prst="rect">
            <a:avLst/>
          </a:prstGeom>
          <a:noFill/>
        </p:spPr>
        <p:txBody>
          <a:bodyPr wrap="square" rtlCol="0">
            <a:spAutoFit/>
          </a:bodyPr>
          <a:lstStyle/>
          <a:p>
            <a:r>
              <a:rPr lang="en-IN" b="1" dirty="0"/>
              <a:t>Validation from farmer side</a:t>
            </a:r>
          </a:p>
        </p:txBody>
      </p:sp>
      <p:pic>
        <p:nvPicPr>
          <p:cNvPr id="4098" name="Picture 2" descr="Forms response chart. Question title: Are you able to sell your crop?/మీరు మీ పంటను అమ్మగలరా?. Number of responses: 7 responses.">
            <a:extLst>
              <a:ext uri="{FF2B5EF4-FFF2-40B4-BE49-F238E27FC236}">
                <a16:creationId xmlns:a16="http://schemas.microsoft.com/office/drawing/2014/main" id="{DBDFF7F1-5D43-4880-90D4-0A8C2A18E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79" y="357164"/>
            <a:ext cx="5824025" cy="22172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orms response chart. Question title: Is there any special facilities provided by the government in your locality?/మీ ప్రాంతంలో ప్రభుత్వం అందించే ప్రత్యేక సౌకర్యాలు ఏమైనా ఉన్నాయా?. Number of responses: 7 responses.">
            <a:extLst>
              <a:ext uri="{FF2B5EF4-FFF2-40B4-BE49-F238E27FC236}">
                <a16:creationId xmlns:a16="http://schemas.microsoft.com/office/drawing/2014/main" id="{CDFECA36-A501-4364-910B-11D584983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154" y="357164"/>
            <a:ext cx="6096000" cy="22172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orms response chart. Question title: If yes,how far you are able to utilize them?/అవును అయితే, మీరు వాటిని ఎంతవరకు ఉపయోగించుకోగలుగుతారు?. Number of responses: 7 responses.">
            <a:extLst>
              <a:ext uri="{FF2B5EF4-FFF2-40B4-BE49-F238E27FC236}">
                <a16:creationId xmlns:a16="http://schemas.microsoft.com/office/drawing/2014/main" id="{E43A4F1B-53F5-4A9C-8D18-6A5FE4DF7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46" y="2338165"/>
            <a:ext cx="6096003" cy="24225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rms response chart. Question title: Is there any proper transport facility to sell your produce?/మీ ఉత్పత్తులను విక్రయించడానికి సరైన రవాణా సౌకర్యం ఉందా?. Number of responses: 7 responses.">
            <a:extLst>
              <a:ext uri="{FF2B5EF4-FFF2-40B4-BE49-F238E27FC236}">
                <a16:creationId xmlns:a16="http://schemas.microsoft.com/office/drawing/2014/main" id="{E4D71FF5-F0F0-4640-A332-BBFC80C1F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018" y="2338165"/>
            <a:ext cx="6096003" cy="24225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orms response chart. Question title: How will you rate our product from a scale of 1-5?/మీరు 1-5 స్కేల్ నుండి మా ఉత్పత్తిని ఎలా రేట్ చేస్తారు?. Number of responses: 7 responses.">
            <a:extLst>
              <a:ext uri="{FF2B5EF4-FFF2-40B4-BE49-F238E27FC236}">
                <a16:creationId xmlns:a16="http://schemas.microsoft.com/office/drawing/2014/main" id="{F7FF8C26-A95D-4812-8D49-50067F9A8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46" y="4543221"/>
            <a:ext cx="6269502" cy="242252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orms response chart. Question title: Would you like to suggest our product to other farmers?/మీరు 1-5 స్కేల్ నుండి మా ఉత్పత్తిని ఎలా రేట్ చేస్తారు?. Number of responses: 7 responses.">
            <a:extLst>
              <a:ext uri="{FF2B5EF4-FFF2-40B4-BE49-F238E27FC236}">
                <a16:creationId xmlns:a16="http://schemas.microsoft.com/office/drawing/2014/main" id="{1A560763-9CF5-49AF-9734-49E124753E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1849" y="4510062"/>
            <a:ext cx="5744305" cy="234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60000"/>
              <a:lumOff val="40000"/>
            </a:schemeClr>
          </a:fgClr>
          <a:bgClr>
            <a:schemeClr val="bg1"/>
          </a:bgClr>
        </a:patt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7DE45E-2DEB-4B7A-A86D-D8ADE7663CB6}"/>
              </a:ext>
            </a:extLst>
          </p:cNvPr>
          <p:cNvGrpSpPr/>
          <p:nvPr/>
        </p:nvGrpSpPr>
        <p:grpSpPr>
          <a:xfrm>
            <a:off x="3154758" y="2260287"/>
            <a:ext cx="4900156" cy="2954755"/>
            <a:chOff x="2373331" y="492033"/>
            <a:chExt cx="7534944" cy="5503539"/>
          </a:xfrm>
        </p:grpSpPr>
        <p:sp>
          <p:nvSpPr>
            <p:cNvPr id="3" name="Oval 2">
              <a:extLst>
                <a:ext uri="{FF2B5EF4-FFF2-40B4-BE49-F238E27FC236}">
                  <a16:creationId xmlns:a16="http://schemas.microsoft.com/office/drawing/2014/main" id="{06A0032F-9206-4281-A4F6-CE597072253E}"/>
                </a:ext>
              </a:extLst>
            </p:cNvPr>
            <p:cNvSpPr/>
            <p:nvPr/>
          </p:nvSpPr>
          <p:spPr>
            <a:xfrm>
              <a:off x="3610182" y="2125217"/>
              <a:ext cx="4731799" cy="2237172"/>
            </a:xfrm>
            <a:prstGeom prst="ellipse">
              <a:avLst/>
            </a:prstGeom>
            <a:solidFill>
              <a:schemeClr val="bg2">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solidFill>
                  <a:schemeClr val="accent1">
                    <a:lumMod val="20000"/>
                    <a:lumOff val="80000"/>
                  </a:schemeClr>
                </a:solidFill>
              </a:endParaRPr>
            </a:p>
          </p:txBody>
        </p:sp>
        <p:pic>
          <p:nvPicPr>
            <p:cNvPr id="10" name="Picture 4">
              <a:extLst>
                <a:ext uri="{FF2B5EF4-FFF2-40B4-BE49-F238E27FC236}">
                  <a16:creationId xmlns:a16="http://schemas.microsoft.com/office/drawing/2014/main" id="{EAFEF041-DE6F-4C8D-B58F-298C8A4E2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630" y="3043473"/>
              <a:ext cx="339571" cy="4527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9533ADFF-261C-4587-B3A6-AEFDD5787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600" y="2383653"/>
              <a:ext cx="352889" cy="4705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6531FCB7-60AC-443D-A857-ED49A5656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040" y="2272685"/>
              <a:ext cx="381925" cy="5092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BB35CA12-9802-42E4-A7ED-92779DFAB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410" y="2482710"/>
              <a:ext cx="319596" cy="4261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a:extLst>
                <a:ext uri="{FF2B5EF4-FFF2-40B4-BE49-F238E27FC236}">
                  <a16:creationId xmlns:a16="http://schemas.microsoft.com/office/drawing/2014/main" id="{330C9878-482E-4634-9988-830B271AC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773" y="3624308"/>
              <a:ext cx="339571" cy="4527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467A807-A3A9-4DB9-BF59-6595343BA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574" y="3355187"/>
              <a:ext cx="301620" cy="4021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a:extLst>
                <a:ext uri="{FF2B5EF4-FFF2-40B4-BE49-F238E27FC236}">
                  <a16:creationId xmlns:a16="http://schemas.microsoft.com/office/drawing/2014/main" id="{0022C223-5420-4FF3-AB3D-94BE11F1B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866" y="3578534"/>
              <a:ext cx="339571" cy="4527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a:extLst>
                <a:ext uri="{FF2B5EF4-FFF2-40B4-BE49-F238E27FC236}">
                  <a16:creationId xmlns:a16="http://schemas.microsoft.com/office/drawing/2014/main" id="{7F46C1FC-79E4-4C09-97F3-7DCA338D0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386" y="3088004"/>
              <a:ext cx="279647" cy="3728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a:extLst>
                <a:ext uri="{FF2B5EF4-FFF2-40B4-BE49-F238E27FC236}">
                  <a16:creationId xmlns:a16="http://schemas.microsoft.com/office/drawing/2014/main" id="{EB259234-5D5E-4C38-BB08-A70BA7307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540" y="3402421"/>
              <a:ext cx="355292" cy="4737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a:extLst>
                <a:ext uri="{FF2B5EF4-FFF2-40B4-BE49-F238E27FC236}">
                  <a16:creationId xmlns:a16="http://schemas.microsoft.com/office/drawing/2014/main" id="{E5ED6D99-A11B-403F-BA7E-12D9B2CF3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526" y="3008579"/>
              <a:ext cx="319596" cy="4261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a:extLst>
                <a:ext uri="{FF2B5EF4-FFF2-40B4-BE49-F238E27FC236}">
                  <a16:creationId xmlns:a16="http://schemas.microsoft.com/office/drawing/2014/main" id="{E1A0DD69-1AC7-424E-86AD-E5CFFB8F8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0846" y="2726918"/>
              <a:ext cx="355292" cy="4737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a:extLst>
                <a:ext uri="{FF2B5EF4-FFF2-40B4-BE49-F238E27FC236}">
                  <a16:creationId xmlns:a16="http://schemas.microsoft.com/office/drawing/2014/main" id="{99B63D6B-D5D8-4491-B79E-AF3CCD6C0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990" y="2708461"/>
              <a:ext cx="319596" cy="42612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7DCFE165-3198-4E4F-AFB3-92B78E024CD3}"/>
                </a:ext>
              </a:extLst>
            </p:cNvPr>
            <p:cNvCxnSpPr>
              <a:cxnSpLocks/>
              <a:stCxn id="3" idx="0"/>
            </p:cNvCxnSpPr>
            <p:nvPr/>
          </p:nvCxnSpPr>
          <p:spPr>
            <a:xfrm flipV="1">
              <a:off x="5976082" y="492033"/>
              <a:ext cx="0" cy="1633184"/>
            </a:xfrm>
            <a:prstGeom prst="line">
              <a:avLst/>
            </a:prstGeom>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888759E-EBA2-488C-B621-3CE6BDA5E473}"/>
                </a:ext>
              </a:extLst>
            </p:cNvPr>
            <p:cNvCxnSpPr>
              <a:cxnSpLocks/>
            </p:cNvCxnSpPr>
            <p:nvPr/>
          </p:nvCxnSpPr>
          <p:spPr>
            <a:xfrm>
              <a:off x="5939829" y="4375121"/>
              <a:ext cx="36251" cy="162045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5C64BB0-F8DD-4DCD-AD46-6CF6278DEED9}"/>
                </a:ext>
              </a:extLst>
            </p:cNvPr>
            <p:cNvCxnSpPr>
              <a:stCxn id="3" idx="6"/>
              <a:endCxn id="3" idx="6"/>
            </p:cNvCxnSpPr>
            <p:nvPr/>
          </p:nvCxnSpPr>
          <p:spPr>
            <a:xfrm>
              <a:off x="8341981" y="324380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9362AB-E2D4-4E7C-BDBC-2A188518A2EC}"/>
                </a:ext>
              </a:extLst>
            </p:cNvPr>
            <p:cNvCxnSpPr>
              <a:cxnSpLocks/>
              <a:stCxn id="3" idx="6"/>
            </p:cNvCxnSpPr>
            <p:nvPr/>
          </p:nvCxnSpPr>
          <p:spPr>
            <a:xfrm>
              <a:off x="8341981" y="3243803"/>
              <a:ext cx="1526345" cy="0"/>
            </a:xfrm>
            <a:prstGeom prst="line">
              <a:avLst/>
            </a:prstGeom>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098612C8-0928-469B-AB96-A16B4AC673C7}"/>
                </a:ext>
              </a:extLst>
            </p:cNvPr>
            <p:cNvSpPr txBox="1"/>
            <p:nvPr/>
          </p:nvSpPr>
          <p:spPr>
            <a:xfrm>
              <a:off x="2373331" y="2476535"/>
              <a:ext cx="1360159" cy="630592"/>
            </a:xfrm>
            <a:prstGeom prst="rect">
              <a:avLst/>
            </a:prstGeom>
            <a:noFill/>
          </p:spPr>
          <p:txBody>
            <a:bodyPr wrap="square" rtlCol="0">
              <a:spAutoFit/>
            </a:bodyPr>
            <a:lstStyle/>
            <a:p>
              <a:r>
                <a:rPr lang="en-IN" sz="800" dirty="0"/>
                <a:t>Street 1</a:t>
              </a:r>
            </a:p>
            <a:p>
              <a:endParaRPr lang="en-IN" sz="800" dirty="0"/>
            </a:p>
          </p:txBody>
        </p:sp>
        <p:sp>
          <p:nvSpPr>
            <p:cNvPr id="35" name="TextBox 34">
              <a:extLst>
                <a:ext uri="{FF2B5EF4-FFF2-40B4-BE49-F238E27FC236}">
                  <a16:creationId xmlns:a16="http://schemas.microsoft.com/office/drawing/2014/main" id="{5170219E-931E-48D2-A06A-9920E5716D7E}"/>
                </a:ext>
              </a:extLst>
            </p:cNvPr>
            <p:cNvSpPr txBox="1"/>
            <p:nvPr/>
          </p:nvSpPr>
          <p:spPr>
            <a:xfrm>
              <a:off x="3420038" y="1424391"/>
              <a:ext cx="1032347" cy="401287"/>
            </a:xfrm>
            <a:prstGeom prst="rect">
              <a:avLst/>
            </a:prstGeom>
            <a:noFill/>
          </p:spPr>
          <p:txBody>
            <a:bodyPr wrap="square" rtlCol="0">
              <a:spAutoFit/>
            </a:bodyPr>
            <a:lstStyle/>
            <a:p>
              <a:r>
                <a:rPr lang="en-IN" sz="800" dirty="0"/>
                <a:t>Street 2</a:t>
              </a:r>
            </a:p>
          </p:txBody>
        </p:sp>
        <p:sp>
          <p:nvSpPr>
            <p:cNvPr id="36" name="TextBox 35">
              <a:extLst>
                <a:ext uri="{FF2B5EF4-FFF2-40B4-BE49-F238E27FC236}">
                  <a16:creationId xmlns:a16="http://schemas.microsoft.com/office/drawing/2014/main" id="{6F7F1DC5-825C-4E70-8C76-CA3C1A3916E5}"/>
                </a:ext>
              </a:extLst>
            </p:cNvPr>
            <p:cNvSpPr txBox="1"/>
            <p:nvPr/>
          </p:nvSpPr>
          <p:spPr>
            <a:xfrm>
              <a:off x="4758299" y="1181739"/>
              <a:ext cx="1112428" cy="401287"/>
            </a:xfrm>
            <a:prstGeom prst="rect">
              <a:avLst/>
            </a:prstGeom>
            <a:noFill/>
          </p:spPr>
          <p:txBody>
            <a:bodyPr wrap="square" rtlCol="0">
              <a:spAutoFit/>
            </a:bodyPr>
            <a:lstStyle/>
            <a:p>
              <a:r>
                <a:rPr lang="en-IN" sz="800" dirty="0"/>
                <a:t>Street 3</a:t>
              </a:r>
            </a:p>
          </p:txBody>
        </p:sp>
        <p:sp>
          <p:nvSpPr>
            <p:cNvPr id="37" name="TextBox 36">
              <a:extLst>
                <a:ext uri="{FF2B5EF4-FFF2-40B4-BE49-F238E27FC236}">
                  <a16:creationId xmlns:a16="http://schemas.microsoft.com/office/drawing/2014/main" id="{A79ADB7F-43B4-4572-A255-27287B15D683}"/>
                </a:ext>
              </a:extLst>
            </p:cNvPr>
            <p:cNvSpPr txBox="1"/>
            <p:nvPr/>
          </p:nvSpPr>
          <p:spPr>
            <a:xfrm>
              <a:off x="6156248" y="1185153"/>
              <a:ext cx="1174007" cy="401287"/>
            </a:xfrm>
            <a:prstGeom prst="rect">
              <a:avLst/>
            </a:prstGeom>
            <a:noFill/>
          </p:spPr>
          <p:txBody>
            <a:bodyPr wrap="square" rtlCol="0">
              <a:spAutoFit/>
            </a:bodyPr>
            <a:lstStyle/>
            <a:p>
              <a:r>
                <a:rPr lang="en-IN" sz="800" dirty="0"/>
                <a:t>Street 4</a:t>
              </a:r>
            </a:p>
          </p:txBody>
        </p:sp>
        <p:sp>
          <p:nvSpPr>
            <p:cNvPr id="38" name="TextBox 37">
              <a:extLst>
                <a:ext uri="{FF2B5EF4-FFF2-40B4-BE49-F238E27FC236}">
                  <a16:creationId xmlns:a16="http://schemas.microsoft.com/office/drawing/2014/main" id="{CACB44B3-455C-4AAB-96CE-0E6900A17C06}"/>
                </a:ext>
              </a:extLst>
            </p:cNvPr>
            <p:cNvSpPr txBox="1"/>
            <p:nvPr/>
          </p:nvSpPr>
          <p:spPr>
            <a:xfrm>
              <a:off x="7565011" y="1541528"/>
              <a:ext cx="1260628" cy="401287"/>
            </a:xfrm>
            <a:prstGeom prst="rect">
              <a:avLst/>
            </a:prstGeom>
            <a:noFill/>
          </p:spPr>
          <p:txBody>
            <a:bodyPr wrap="square" rtlCol="0">
              <a:spAutoFit/>
            </a:bodyPr>
            <a:lstStyle/>
            <a:p>
              <a:r>
                <a:rPr lang="en-IN" sz="800" dirty="0"/>
                <a:t>Street 5</a:t>
              </a:r>
            </a:p>
          </p:txBody>
        </p:sp>
        <p:sp>
          <p:nvSpPr>
            <p:cNvPr id="39" name="TextBox 38">
              <a:extLst>
                <a:ext uri="{FF2B5EF4-FFF2-40B4-BE49-F238E27FC236}">
                  <a16:creationId xmlns:a16="http://schemas.microsoft.com/office/drawing/2014/main" id="{7A921EC0-6BD5-46AB-8BD8-CB0F4BDBCDA8}"/>
                </a:ext>
              </a:extLst>
            </p:cNvPr>
            <p:cNvSpPr txBox="1"/>
            <p:nvPr/>
          </p:nvSpPr>
          <p:spPr>
            <a:xfrm>
              <a:off x="8501163" y="2608220"/>
              <a:ext cx="1367160" cy="401287"/>
            </a:xfrm>
            <a:prstGeom prst="rect">
              <a:avLst/>
            </a:prstGeom>
            <a:noFill/>
          </p:spPr>
          <p:txBody>
            <a:bodyPr wrap="square" rtlCol="0">
              <a:spAutoFit/>
            </a:bodyPr>
            <a:lstStyle/>
            <a:p>
              <a:r>
                <a:rPr lang="en-IN" sz="800" dirty="0"/>
                <a:t>Street 6</a:t>
              </a:r>
            </a:p>
          </p:txBody>
        </p:sp>
        <p:sp>
          <p:nvSpPr>
            <p:cNvPr id="40" name="TextBox 39">
              <a:extLst>
                <a:ext uri="{FF2B5EF4-FFF2-40B4-BE49-F238E27FC236}">
                  <a16:creationId xmlns:a16="http://schemas.microsoft.com/office/drawing/2014/main" id="{D5E11666-904F-4192-A8B9-086DAEFA1F8E}"/>
                </a:ext>
              </a:extLst>
            </p:cNvPr>
            <p:cNvSpPr txBox="1"/>
            <p:nvPr/>
          </p:nvSpPr>
          <p:spPr>
            <a:xfrm>
              <a:off x="8461214" y="3739556"/>
              <a:ext cx="1447061" cy="401287"/>
            </a:xfrm>
            <a:prstGeom prst="rect">
              <a:avLst/>
            </a:prstGeom>
            <a:noFill/>
          </p:spPr>
          <p:txBody>
            <a:bodyPr wrap="square" rtlCol="0">
              <a:spAutoFit/>
            </a:bodyPr>
            <a:lstStyle/>
            <a:p>
              <a:r>
                <a:rPr lang="en-IN" sz="800" dirty="0"/>
                <a:t>Street 7</a:t>
              </a:r>
            </a:p>
          </p:txBody>
        </p:sp>
        <p:sp>
          <p:nvSpPr>
            <p:cNvPr id="41" name="TextBox 40">
              <a:extLst>
                <a:ext uri="{FF2B5EF4-FFF2-40B4-BE49-F238E27FC236}">
                  <a16:creationId xmlns:a16="http://schemas.microsoft.com/office/drawing/2014/main" id="{47C62CE4-469D-4A41-8E6C-55D8893D71AD}"/>
                </a:ext>
              </a:extLst>
            </p:cNvPr>
            <p:cNvSpPr txBox="1"/>
            <p:nvPr/>
          </p:nvSpPr>
          <p:spPr>
            <a:xfrm>
              <a:off x="7536924" y="4697003"/>
              <a:ext cx="1311178" cy="401287"/>
            </a:xfrm>
            <a:prstGeom prst="rect">
              <a:avLst/>
            </a:prstGeom>
            <a:noFill/>
          </p:spPr>
          <p:txBody>
            <a:bodyPr wrap="square" rtlCol="0">
              <a:spAutoFit/>
            </a:bodyPr>
            <a:lstStyle/>
            <a:p>
              <a:r>
                <a:rPr lang="en-IN" sz="800" dirty="0"/>
                <a:t>Street 8</a:t>
              </a:r>
            </a:p>
          </p:txBody>
        </p:sp>
        <p:sp>
          <p:nvSpPr>
            <p:cNvPr id="42" name="TextBox 41">
              <a:extLst>
                <a:ext uri="{FF2B5EF4-FFF2-40B4-BE49-F238E27FC236}">
                  <a16:creationId xmlns:a16="http://schemas.microsoft.com/office/drawing/2014/main" id="{91E455D9-ABE5-4319-A181-7E3C88B0B1D4}"/>
                </a:ext>
              </a:extLst>
            </p:cNvPr>
            <p:cNvSpPr txBox="1"/>
            <p:nvPr/>
          </p:nvSpPr>
          <p:spPr>
            <a:xfrm>
              <a:off x="6266423" y="5003782"/>
              <a:ext cx="1105207" cy="401287"/>
            </a:xfrm>
            <a:prstGeom prst="rect">
              <a:avLst/>
            </a:prstGeom>
            <a:noFill/>
          </p:spPr>
          <p:txBody>
            <a:bodyPr wrap="square" rtlCol="0">
              <a:spAutoFit/>
            </a:bodyPr>
            <a:lstStyle/>
            <a:p>
              <a:r>
                <a:rPr lang="en-IN" sz="800" dirty="0"/>
                <a:t>Street 9</a:t>
              </a:r>
            </a:p>
          </p:txBody>
        </p:sp>
        <p:sp>
          <p:nvSpPr>
            <p:cNvPr id="43" name="TextBox 42">
              <a:extLst>
                <a:ext uri="{FF2B5EF4-FFF2-40B4-BE49-F238E27FC236}">
                  <a16:creationId xmlns:a16="http://schemas.microsoft.com/office/drawing/2014/main" id="{20A7DB24-8838-4E5A-A9C5-604919B51F66}"/>
                </a:ext>
              </a:extLst>
            </p:cNvPr>
            <p:cNvSpPr txBox="1"/>
            <p:nvPr/>
          </p:nvSpPr>
          <p:spPr>
            <a:xfrm>
              <a:off x="4851158" y="5042111"/>
              <a:ext cx="1236643" cy="401287"/>
            </a:xfrm>
            <a:prstGeom prst="rect">
              <a:avLst/>
            </a:prstGeom>
            <a:noFill/>
          </p:spPr>
          <p:txBody>
            <a:bodyPr wrap="square" rtlCol="0">
              <a:spAutoFit/>
            </a:bodyPr>
            <a:lstStyle/>
            <a:p>
              <a:r>
                <a:rPr lang="en-IN" sz="800" dirty="0"/>
                <a:t>Street 10</a:t>
              </a:r>
            </a:p>
          </p:txBody>
        </p:sp>
        <p:sp>
          <p:nvSpPr>
            <p:cNvPr id="44" name="TextBox 43">
              <a:extLst>
                <a:ext uri="{FF2B5EF4-FFF2-40B4-BE49-F238E27FC236}">
                  <a16:creationId xmlns:a16="http://schemas.microsoft.com/office/drawing/2014/main" id="{C52F9685-4403-4EE5-A183-F78AF754D685}"/>
                </a:ext>
              </a:extLst>
            </p:cNvPr>
            <p:cNvSpPr txBox="1"/>
            <p:nvPr/>
          </p:nvSpPr>
          <p:spPr>
            <a:xfrm>
              <a:off x="3446853" y="4481934"/>
              <a:ext cx="1372922" cy="401287"/>
            </a:xfrm>
            <a:prstGeom prst="rect">
              <a:avLst/>
            </a:prstGeom>
            <a:noFill/>
          </p:spPr>
          <p:txBody>
            <a:bodyPr wrap="square" rtlCol="0">
              <a:spAutoFit/>
            </a:bodyPr>
            <a:lstStyle/>
            <a:p>
              <a:r>
                <a:rPr lang="en-IN" sz="800" dirty="0"/>
                <a:t>Street 11</a:t>
              </a:r>
            </a:p>
          </p:txBody>
        </p:sp>
        <p:sp>
          <p:nvSpPr>
            <p:cNvPr id="45" name="TextBox 44">
              <a:extLst>
                <a:ext uri="{FF2B5EF4-FFF2-40B4-BE49-F238E27FC236}">
                  <a16:creationId xmlns:a16="http://schemas.microsoft.com/office/drawing/2014/main" id="{0638429E-D4E6-438A-896D-30BEF872B577}"/>
                </a:ext>
              </a:extLst>
            </p:cNvPr>
            <p:cNvSpPr txBox="1"/>
            <p:nvPr/>
          </p:nvSpPr>
          <p:spPr>
            <a:xfrm>
              <a:off x="2384815" y="3632968"/>
              <a:ext cx="1157793" cy="401287"/>
            </a:xfrm>
            <a:prstGeom prst="rect">
              <a:avLst/>
            </a:prstGeom>
            <a:noFill/>
          </p:spPr>
          <p:txBody>
            <a:bodyPr wrap="square" rtlCol="0">
              <a:spAutoFit/>
            </a:bodyPr>
            <a:lstStyle/>
            <a:p>
              <a:r>
                <a:rPr lang="en-IN" sz="800" dirty="0"/>
                <a:t>Street 12</a:t>
              </a:r>
            </a:p>
          </p:txBody>
        </p:sp>
      </p:grpSp>
      <p:pic>
        <p:nvPicPr>
          <p:cNvPr id="1028" name="Picture 4" descr="Farm Shop. Local Stall Market. Selling Vegetables. Cartoon Vector ...">
            <a:extLst>
              <a:ext uri="{FF2B5EF4-FFF2-40B4-BE49-F238E27FC236}">
                <a16:creationId xmlns:a16="http://schemas.microsoft.com/office/drawing/2014/main" id="{BACAC542-5EE9-4E9A-8FEA-AD420ACE42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01" t="9061" r="9601" b="7833"/>
          <a:stretch/>
        </p:blipFill>
        <p:spPr bwMode="auto">
          <a:xfrm>
            <a:off x="4890782" y="3282700"/>
            <a:ext cx="999715" cy="98468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a:extLst>
              <a:ext uri="{FF2B5EF4-FFF2-40B4-BE49-F238E27FC236}">
                <a16:creationId xmlns:a16="http://schemas.microsoft.com/office/drawing/2014/main" id="{21602B11-1DA7-481F-A1F6-E92AAD335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250" y="3669657"/>
            <a:ext cx="220831" cy="243080"/>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E1907E05-E944-4AC4-9461-5B779DD804B8}"/>
              </a:ext>
            </a:extLst>
          </p:cNvPr>
          <p:cNvCxnSpPr>
            <a:cxnSpLocks/>
          </p:cNvCxnSpPr>
          <p:nvPr/>
        </p:nvCxnSpPr>
        <p:spPr>
          <a:xfrm flipH="1" flipV="1">
            <a:off x="3024873" y="3790317"/>
            <a:ext cx="928493" cy="2701"/>
          </a:xfrm>
          <a:prstGeom prst="line">
            <a:avLst/>
          </a:prstGeom>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E17E25ED-9AB3-4F73-92F1-CB56B30ACE1C}"/>
              </a:ext>
            </a:extLst>
          </p:cNvPr>
          <p:cNvSpPr/>
          <p:nvPr/>
        </p:nvSpPr>
        <p:spPr>
          <a:xfrm>
            <a:off x="1819525" y="1544230"/>
            <a:ext cx="1828800" cy="109330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Farmers with their produce</a:t>
            </a:r>
          </a:p>
        </p:txBody>
      </p:sp>
      <p:sp>
        <p:nvSpPr>
          <p:cNvPr id="69" name="Rectangle 68">
            <a:extLst>
              <a:ext uri="{FF2B5EF4-FFF2-40B4-BE49-F238E27FC236}">
                <a16:creationId xmlns:a16="http://schemas.microsoft.com/office/drawing/2014/main" id="{3A6303A7-9563-478E-BC94-55B26D3AC15E}"/>
              </a:ext>
            </a:extLst>
          </p:cNvPr>
          <p:cNvSpPr/>
          <p:nvPr/>
        </p:nvSpPr>
        <p:spPr>
          <a:xfrm>
            <a:off x="1432718" y="3164111"/>
            <a:ext cx="1301207" cy="53497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Truckers</a:t>
            </a:r>
          </a:p>
        </p:txBody>
      </p:sp>
      <p:pic>
        <p:nvPicPr>
          <p:cNvPr id="72" name="Picture 2" descr="Truck Cartoon Images, Stock Photos &amp; Vectors | Shutterstock">
            <a:extLst>
              <a:ext uri="{FF2B5EF4-FFF2-40B4-BE49-F238E27FC236}">
                <a16:creationId xmlns:a16="http://schemas.microsoft.com/office/drawing/2014/main" id="{A741805C-33DF-40F3-9B7D-24CAB6138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9983" y="5439469"/>
            <a:ext cx="1366636" cy="82366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Truck Cartoon Images, Stock Photos &amp; Vectors | Shutterstock">
            <a:extLst>
              <a:ext uri="{FF2B5EF4-FFF2-40B4-BE49-F238E27FC236}">
                <a16:creationId xmlns:a16="http://schemas.microsoft.com/office/drawing/2014/main" id="{94ED2D8D-6669-444C-86EA-D7D756B75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9382" y="3378485"/>
            <a:ext cx="1366636" cy="82366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Truck Cartoon Images, Stock Photos &amp; Vectors | Shutterstock">
            <a:extLst>
              <a:ext uri="{FF2B5EF4-FFF2-40B4-BE49-F238E27FC236}">
                <a16:creationId xmlns:a16="http://schemas.microsoft.com/office/drawing/2014/main" id="{7267437F-340F-426B-983E-AE6AE863B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48" y="1590004"/>
            <a:ext cx="1366636" cy="82366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Truck Cartoon Images, Stock Photos &amp; Vectors | Shutterstock">
            <a:extLst>
              <a:ext uri="{FF2B5EF4-FFF2-40B4-BE49-F238E27FC236}">
                <a16:creationId xmlns:a16="http://schemas.microsoft.com/office/drawing/2014/main" id="{806BA94D-ED37-45FA-BDE8-38226D229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004" y="3737664"/>
            <a:ext cx="1366636" cy="823663"/>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66D33EA4-EF32-44D9-88E6-9232BD1DD671}"/>
              </a:ext>
            </a:extLst>
          </p:cNvPr>
          <p:cNvSpPr/>
          <p:nvPr/>
        </p:nvSpPr>
        <p:spPr>
          <a:xfrm>
            <a:off x="367750" y="262157"/>
            <a:ext cx="11566564" cy="646331"/>
          </a:xfrm>
          <a:prstGeom prst="rect">
            <a:avLst/>
          </a:prstGeom>
          <a:noFill/>
        </p:spPr>
        <p:txBody>
          <a:bodyPr wrap="none">
            <a:spAutoFit/>
          </a:bodyPr>
          <a:lstStyle/>
          <a:p>
            <a:r>
              <a:rPr lang="en-US" sz="3600" b="1" u="sng" dirty="0">
                <a:solidFill>
                  <a:schemeClr val="accent2">
                    <a:lumMod val="75000"/>
                  </a:schemeClr>
                </a:solidFill>
                <a:latin typeface="Tw Cen MT" panose="020B0602020104020603" pitchFamily="34" charset="0"/>
              </a:rPr>
              <a:t>Illustration of the PROBLEM from an end to end perspective</a:t>
            </a:r>
          </a:p>
        </p:txBody>
      </p:sp>
      <p:sp>
        <p:nvSpPr>
          <p:cNvPr id="46" name="Oval 45">
            <a:extLst>
              <a:ext uri="{FF2B5EF4-FFF2-40B4-BE49-F238E27FC236}">
                <a16:creationId xmlns:a16="http://schemas.microsoft.com/office/drawing/2014/main" id="{832A4805-B963-45A7-879C-11FF132A8FAF}"/>
              </a:ext>
            </a:extLst>
          </p:cNvPr>
          <p:cNvSpPr/>
          <p:nvPr/>
        </p:nvSpPr>
        <p:spPr>
          <a:xfrm>
            <a:off x="1985212" y="5169828"/>
            <a:ext cx="1828800" cy="109330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Farmers with their produce</a:t>
            </a:r>
          </a:p>
        </p:txBody>
      </p:sp>
      <p:sp>
        <p:nvSpPr>
          <p:cNvPr id="47" name="Oval 46">
            <a:extLst>
              <a:ext uri="{FF2B5EF4-FFF2-40B4-BE49-F238E27FC236}">
                <a16:creationId xmlns:a16="http://schemas.microsoft.com/office/drawing/2014/main" id="{F5E17101-5177-4D13-8E79-1528A6E9EB32}"/>
              </a:ext>
            </a:extLst>
          </p:cNvPr>
          <p:cNvSpPr/>
          <p:nvPr/>
        </p:nvSpPr>
        <p:spPr>
          <a:xfrm>
            <a:off x="8127218" y="1605397"/>
            <a:ext cx="1828800" cy="109330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Farmers with their produce</a:t>
            </a:r>
          </a:p>
        </p:txBody>
      </p:sp>
      <p:sp>
        <p:nvSpPr>
          <p:cNvPr id="48" name="Oval 47">
            <a:extLst>
              <a:ext uri="{FF2B5EF4-FFF2-40B4-BE49-F238E27FC236}">
                <a16:creationId xmlns:a16="http://schemas.microsoft.com/office/drawing/2014/main" id="{90D596AD-5A81-4102-918B-95C663E56A17}"/>
              </a:ext>
            </a:extLst>
          </p:cNvPr>
          <p:cNvSpPr/>
          <p:nvPr/>
        </p:nvSpPr>
        <p:spPr>
          <a:xfrm>
            <a:off x="8065781" y="5169828"/>
            <a:ext cx="1828800" cy="109330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Farmers with their produce</a:t>
            </a:r>
          </a:p>
        </p:txBody>
      </p:sp>
    </p:spTree>
    <p:extLst>
      <p:ext uri="{BB962C8B-B14F-4D97-AF65-F5344CB8AC3E}">
        <p14:creationId xmlns:p14="http://schemas.microsoft.com/office/powerpoint/2010/main" val="106757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68BB-3CE3-43FF-A2D2-6AB0180C648F}"/>
              </a:ext>
            </a:extLst>
          </p:cNvPr>
          <p:cNvSpPr>
            <a:spLocks noGrp="1"/>
          </p:cNvSpPr>
          <p:nvPr>
            <p:ph type="title"/>
          </p:nvPr>
        </p:nvSpPr>
        <p:spPr>
          <a:xfrm>
            <a:off x="1778033" y="106680"/>
            <a:ext cx="9875520" cy="1356360"/>
          </a:xfrm>
        </p:spPr>
        <p:txBody>
          <a:bodyPr>
            <a:normAutofit/>
          </a:bodyPr>
          <a:lstStyle/>
          <a:p>
            <a:r>
              <a:rPr lang="en-US" sz="4400" u="sng" dirty="0"/>
              <a:t>Solution Definition</a:t>
            </a:r>
          </a:p>
        </p:txBody>
      </p:sp>
      <p:sp>
        <p:nvSpPr>
          <p:cNvPr id="3" name="Content Placeholder 2">
            <a:extLst>
              <a:ext uri="{FF2B5EF4-FFF2-40B4-BE49-F238E27FC236}">
                <a16:creationId xmlns:a16="http://schemas.microsoft.com/office/drawing/2014/main" id="{147FFFEC-B111-49C6-9708-89985BE3D880}"/>
              </a:ext>
            </a:extLst>
          </p:cNvPr>
          <p:cNvSpPr>
            <a:spLocks noGrp="1"/>
          </p:cNvSpPr>
          <p:nvPr>
            <p:ph idx="1"/>
          </p:nvPr>
        </p:nvSpPr>
        <p:spPr>
          <a:xfrm>
            <a:off x="801860" y="2349305"/>
            <a:ext cx="9580099" cy="4731435"/>
          </a:xfrm>
        </p:spPr>
        <p:txBody>
          <a:bodyPr>
            <a:normAutofit/>
          </a:bodyPr>
          <a:lstStyle/>
          <a:p>
            <a:pPr marL="45719" indent="0">
              <a:buNone/>
            </a:pPr>
            <a:r>
              <a:rPr lang="en-US" sz="2400" dirty="0">
                <a:solidFill>
                  <a:schemeClr val="tx1">
                    <a:lumMod val="65000"/>
                    <a:lumOff val="35000"/>
                  </a:schemeClr>
                </a:solidFill>
                <a:latin typeface="Tw Cen MT" panose="020B0602020104020603" pitchFamily="34" charset="0"/>
              </a:rPr>
              <a:t>We have designed a platform which connects various stakeholders. We have seen in the previous slide and ensures it becomes a WIN-WIN solution for all players:</a:t>
            </a:r>
          </a:p>
          <a:p>
            <a:r>
              <a:rPr lang="en-US" sz="2400" dirty="0">
                <a:solidFill>
                  <a:schemeClr val="tx1">
                    <a:lumMod val="65000"/>
                    <a:lumOff val="35000"/>
                  </a:schemeClr>
                </a:solidFill>
                <a:latin typeface="Tw Cen MT" panose="020B0602020104020603" pitchFamily="34" charset="0"/>
              </a:rPr>
              <a:t>FARMERS</a:t>
            </a:r>
          </a:p>
          <a:p>
            <a:r>
              <a:rPr lang="en-US" sz="2400" dirty="0">
                <a:solidFill>
                  <a:schemeClr val="tx1">
                    <a:lumMod val="65000"/>
                    <a:lumOff val="35000"/>
                  </a:schemeClr>
                </a:solidFill>
                <a:latin typeface="Tw Cen MT" panose="020B0602020104020603" pitchFamily="34" charset="0"/>
              </a:rPr>
              <a:t>TRANSPORTERS</a:t>
            </a:r>
          </a:p>
          <a:p>
            <a:r>
              <a:rPr lang="en-US" sz="2400" dirty="0">
                <a:solidFill>
                  <a:schemeClr val="tx1">
                    <a:lumMod val="65000"/>
                    <a:lumOff val="35000"/>
                  </a:schemeClr>
                </a:solidFill>
                <a:latin typeface="Tw Cen MT" panose="020B0602020104020603" pitchFamily="34" charset="0"/>
              </a:rPr>
              <a:t>CUSTOMERS</a:t>
            </a:r>
          </a:p>
          <a:p>
            <a:r>
              <a:rPr lang="en-US" sz="2400" dirty="0">
                <a:solidFill>
                  <a:schemeClr val="tx1">
                    <a:lumMod val="65000"/>
                    <a:lumOff val="35000"/>
                  </a:schemeClr>
                </a:solidFill>
                <a:latin typeface="Tw Cen MT" panose="020B0602020104020603" pitchFamily="34" charset="0"/>
              </a:rPr>
              <a:t>PARTNERS (Wholesale Dealers/Govt Agencies/Marketing Department)</a:t>
            </a:r>
          </a:p>
          <a:p>
            <a:pPr marL="45719" indent="0">
              <a:buNone/>
            </a:pPr>
            <a:endParaRPr lang="en-US" i="1" dirty="0"/>
          </a:p>
        </p:txBody>
      </p:sp>
    </p:spTree>
    <p:extLst>
      <p:ext uri="{BB962C8B-B14F-4D97-AF65-F5344CB8AC3E}">
        <p14:creationId xmlns:p14="http://schemas.microsoft.com/office/powerpoint/2010/main" val="1774946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diagBrick">
          <a:fgClr>
            <a:srgbClr val="FFFF00"/>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B9165B-BC5C-4696-B91F-9104A6EC92D6}"/>
              </a:ext>
            </a:extLst>
          </p:cNvPr>
          <p:cNvSpPr/>
          <p:nvPr/>
        </p:nvSpPr>
        <p:spPr>
          <a:xfrm>
            <a:off x="2879794" y="-16448"/>
            <a:ext cx="6351290" cy="461665"/>
          </a:xfrm>
          <a:prstGeom prst="rect">
            <a:avLst/>
          </a:prstGeom>
        </p:spPr>
        <p:txBody>
          <a:bodyPr wrap="none">
            <a:spAutoFit/>
          </a:bodyPr>
          <a:lstStyle/>
          <a:p>
            <a:r>
              <a:rPr lang="en-IN" sz="2400" b="1" u="sng" dirty="0"/>
              <a:t>Mapping our Solution to the Problem Statement</a:t>
            </a:r>
            <a:endParaRPr lang="en-IN" sz="2400" dirty="0"/>
          </a:p>
        </p:txBody>
      </p:sp>
      <p:sp>
        <p:nvSpPr>
          <p:cNvPr id="3" name="TextBox 2">
            <a:extLst>
              <a:ext uri="{FF2B5EF4-FFF2-40B4-BE49-F238E27FC236}">
                <a16:creationId xmlns:a16="http://schemas.microsoft.com/office/drawing/2014/main" id="{4D98A0E4-ECBB-4114-8CA3-BB29A6C8BCDF}"/>
              </a:ext>
            </a:extLst>
          </p:cNvPr>
          <p:cNvSpPr txBox="1"/>
          <p:nvPr/>
        </p:nvSpPr>
        <p:spPr>
          <a:xfrm>
            <a:off x="2155372" y="505944"/>
            <a:ext cx="1335314" cy="4616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IN" sz="2400" b="1" dirty="0"/>
              <a:t>Problem</a:t>
            </a:r>
          </a:p>
        </p:txBody>
      </p:sp>
      <p:sp>
        <p:nvSpPr>
          <p:cNvPr id="4" name="Arrow: Right 3">
            <a:extLst>
              <a:ext uri="{FF2B5EF4-FFF2-40B4-BE49-F238E27FC236}">
                <a16:creationId xmlns:a16="http://schemas.microsoft.com/office/drawing/2014/main" id="{B08CEAA1-9156-43F8-84C0-D85AE740359A}"/>
              </a:ext>
            </a:extLst>
          </p:cNvPr>
          <p:cNvSpPr/>
          <p:nvPr/>
        </p:nvSpPr>
        <p:spPr>
          <a:xfrm>
            <a:off x="5257603" y="637073"/>
            <a:ext cx="1088571" cy="369332"/>
          </a:xfrm>
          <a:prstGeom prst="rightArrow">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C994DEBA-AC6A-4654-B548-9FACBCEC2BCA}"/>
              </a:ext>
            </a:extLst>
          </p:cNvPr>
          <p:cNvSpPr txBox="1"/>
          <p:nvPr/>
        </p:nvSpPr>
        <p:spPr>
          <a:xfrm>
            <a:off x="7605485" y="552110"/>
            <a:ext cx="1988458" cy="461665"/>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IN" sz="2400" b="1" dirty="0"/>
              <a:t> Solution</a:t>
            </a:r>
            <a:endParaRPr lang="en-IN" b="1" dirty="0"/>
          </a:p>
        </p:txBody>
      </p:sp>
      <p:sp>
        <p:nvSpPr>
          <p:cNvPr id="8" name="Arrow: Right 7">
            <a:extLst>
              <a:ext uri="{FF2B5EF4-FFF2-40B4-BE49-F238E27FC236}">
                <a16:creationId xmlns:a16="http://schemas.microsoft.com/office/drawing/2014/main" id="{3331EF91-C41E-49A2-A07B-92AFD49DE5D2}"/>
              </a:ext>
            </a:extLst>
          </p:cNvPr>
          <p:cNvSpPr/>
          <p:nvPr/>
        </p:nvSpPr>
        <p:spPr>
          <a:xfrm>
            <a:off x="5276695" y="1681859"/>
            <a:ext cx="1088571" cy="369332"/>
          </a:xfrm>
          <a:prstGeom prst="rightArrow">
            <a:avLst/>
          </a:prstGeom>
          <a:solidFill>
            <a:srgbClr val="FFC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9" name="Arrow: Right 8">
            <a:extLst>
              <a:ext uri="{FF2B5EF4-FFF2-40B4-BE49-F238E27FC236}">
                <a16:creationId xmlns:a16="http://schemas.microsoft.com/office/drawing/2014/main" id="{3920D4E7-5954-43E7-A731-4CD8459B9963}"/>
              </a:ext>
            </a:extLst>
          </p:cNvPr>
          <p:cNvSpPr/>
          <p:nvPr/>
        </p:nvSpPr>
        <p:spPr>
          <a:xfrm>
            <a:off x="5276697" y="2690336"/>
            <a:ext cx="1088571" cy="369332"/>
          </a:xfrm>
          <a:prstGeom prst="rightArrow">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0" name="Arrow: Right 9">
            <a:extLst>
              <a:ext uri="{FF2B5EF4-FFF2-40B4-BE49-F238E27FC236}">
                <a16:creationId xmlns:a16="http://schemas.microsoft.com/office/drawing/2014/main" id="{7158129A-DDCB-4FA8-8BFF-CB9FF71F5684}"/>
              </a:ext>
            </a:extLst>
          </p:cNvPr>
          <p:cNvSpPr/>
          <p:nvPr/>
        </p:nvSpPr>
        <p:spPr>
          <a:xfrm>
            <a:off x="5276697" y="3838651"/>
            <a:ext cx="1088571" cy="369332"/>
          </a:xfrm>
          <a:prstGeom prst="rightArrow">
            <a:avLst/>
          </a:prstGeom>
          <a:solidFill>
            <a:srgbClr val="92D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Arrow: Right 10">
            <a:extLst>
              <a:ext uri="{FF2B5EF4-FFF2-40B4-BE49-F238E27FC236}">
                <a16:creationId xmlns:a16="http://schemas.microsoft.com/office/drawing/2014/main" id="{00B38D48-1EE3-403F-B743-55413E9C396C}"/>
              </a:ext>
            </a:extLst>
          </p:cNvPr>
          <p:cNvSpPr/>
          <p:nvPr/>
        </p:nvSpPr>
        <p:spPr>
          <a:xfrm>
            <a:off x="5276697" y="5103673"/>
            <a:ext cx="1088571" cy="369332"/>
          </a:xfrm>
          <a:prstGeom prst="rightArrow">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896F4B72-C364-4800-9544-C7334CB4BB2C}"/>
              </a:ext>
            </a:extLst>
          </p:cNvPr>
          <p:cNvSpPr txBox="1"/>
          <p:nvPr/>
        </p:nvSpPr>
        <p:spPr>
          <a:xfrm>
            <a:off x="1248229" y="1013776"/>
            <a:ext cx="3338286" cy="1323439"/>
          </a:xfrm>
          <a:prstGeom prst="rect">
            <a:avLst/>
          </a:prstGeom>
          <a:noFill/>
        </p:spPr>
        <p:txBody>
          <a:bodyPr wrap="square" rtlCol="0">
            <a:spAutoFit/>
          </a:bodyPr>
          <a:lstStyle/>
          <a:p>
            <a:pPr marL="285750" indent="-285750">
              <a:buFont typeface="Wingdings" panose="05000000000000000000" pitchFamily="2" charset="2"/>
              <a:buChar char="ü"/>
            </a:pPr>
            <a:r>
              <a:rPr lang="en-IN" sz="1600" i="1" dirty="0">
                <a:solidFill>
                  <a:schemeClr val="tx1">
                    <a:lumMod val="65000"/>
                    <a:lumOff val="35000"/>
                  </a:schemeClr>
                </a:solidFill>
                <a:latin typeface="Tw Cen MT" panose="020B0602020104020603" pitchFamily="34" charset="0"/>
              </a:rPr>
              <a:t>Due to the lockdown, there is no transportation available to the farmers to transport their produce to the market thereby causing the farm produce to perish</a:t>
            </a:r>
            <a:endParaRPr lang="en-IN" sz="1600" dirty="0"/>
          </a:p>
        </p:txBody>
      </p:sp>
      <p:sp>
        <p:nvSpPr>
          <p:cNvPr id="14" name="TextBox 13">
            <a:extLst>
              <a:ext uri="{FF2B5EF4-FFF2-40B4-BE49-F238E27FC236}">
                <a16:creationId xmlns:a16="http://schemas.microsoft.com/office/drawing/2014/main" id="{785115A4-FCAB-4B41-A4DF-80A73723A84C}"/>
              </a:ext>
            </a:extLst>
          </p:cNvPr>
          <p:cNvSpPr txBox="1"/>
          <p:nvPr/>
        </p:nvSpPr>
        <p:spPr>
          <a:xfrm>
            <a:off x="7213598" y="1098947"/>
            <a:ext cx="4860537" cy="1246495"/>
          </a:xfrm>
          <a:prstGeom prst="rect">
            <a:avLst/>
          </a:prstGeom>
          <a:noFill/>
        </p:spPr>
        <p:txBody>
          <a:bodyPr wrap="square" rtlCol="0">
            <a:spAutoFit/>
          </a:bodyPr>
          <a:lstStyle/>
          <a:p>
            <a:pPr marL="285750" indent="-285750">
              <a:buFont typeface="Wingdings" panose="05000000000000000000" pitchFamily="2" charset="2"/>
              <a:buChar char="ü"/>
            </a:pPr>
            <a:r>
              <a:rPr lang="en-IN" sz="1500" b="1" dirty="0">
                <a:solidFill>
                  <a:schemeClr val="tx1">
                    <a:lumMod val="65000"/>
                    <a:lumOff val="35000"/>
                  </a:schemeClr>
                </a:solidFill>
                <a:latin typeface="Tw Cen MT" panose="020B0602020104020603" pitchFamily="34" charset="0"/>
              </a:rPr>
              <a:t>Our solution bridges the gap between the availability of idle transport capacity from various transporters and connects it to the farmers within 200 km radius of the city who need transport facilities for their farm produce</a:t>
            </a:r>
            <a:endParaRPr lang="en-IN" sz="1500" dirty="0"/>
          </a:p>
        </p:txBody>
      </p:sp>
      <p:sp>
        <p:nvSpPr>
          <p:cNvPr id="15" name="TextBox 14">
            <a:extLst>
              <a:ext uri="{FF2B5EF4-FFF2-40B4-BE49-F238E27FC236}">
                <a16:creationId xmlns:a16="http://schemas.microsoft.com/office/drawing/2014/main" id="{39002899-57DA-4E16-BEE7-7F56D4CB780B}"/>
              </a:ext>
            </a:extLst>
          </p:cNvPr>
          <p:cNvSpPr txBox="1"/>
          <p:nvPr/>
        </p:nvSpPr>
        <p:spPr>
          <a:xfrm>
            <a:off x="1251244" y="2397948"/>
            <a:ext cx="3149600" cy="1323439"/>
          </a:xfrm>
          <a:prstGeom prst="rect">
            <a:avLst/>
          </a:prstGeom>
          <a:noFill/>
        </p:spPr>
        <p:txBody>
          <a:bodyPr wrap="square" rtlCol="0">
            <a:spAutoFit/>
          </a:bodyPr>
          <a:lstStyle/>
          <a:p>
            <a:pPr marL="285750" indent="-285750">
              <a:buFont typeface="Wingdings" panose="05000000000000000000" pitchFamily="2" charset="2"/>
              <a:buChar char="ü"/>
            </a:pPr>
            <a:r>
              <a:rPr lang="en-IN" sz="1600" i="1" dirty="0">
                <a:solidFill>
                  <a:schemeClr val="tx1">
                    <a:lumMod val="65000"/>
                    <a:lumOff val="35000"/>
                  </a:schemeClr>
                </a:solidFill>
                <a:latin typeface="Tw Cen MT" panose="020B0602020104020603" pitchFamily="34" charset="0"/>
              </a:rPr>
              <a:t>The above is leading to an acute shortage of groceries in the market making it difficult for people to buy groceries at a reasonable price</a:t>
            </a:r>
            <a:endParaRPr lang="en-IN" sz="1600" dirty="0"/>
          </a:p>
        </p:txBody>
      </p:sp>
      <p:sp>
        <p:nvSpPr>
          <p:cNvPr id="16" name="TextBox 15">
            <a:extLst>
              <a:ext uri="{FF2B5EF4-FFF2-40B4-BE49-F238E27FC236}">
                <a16:creationId xmlns:a16="http://schemas.microsoft.com/office/drawing/2014/main" id="{F5BC5A00-4C33-4CCC-89CF-A606FD64C147}"/>
              </a:ext>
            </a:extLst>
          </p:cNvPr>
          <p:cNvSpPr txBox="1"/>
          <p:nvPr/>
        </p:nvSpPr>
        <p:spPr>
          <a:xfrm>
            <a:off x="7257136" y="2345030"/>
            <a:ext cx="3149600" cy="830997"/>
          </a:xfrm>
          <a:prstGeom prst="rect">
            <a:avLst/>
          </a:prstGeom>
          <a:noFill/>
        </p:spPr>
        <p:txBody>
          <a:bodyPr wrap="square" rtlCol="0">
            <a:spAutoFit/>
          </a:bodyPr>
          <a:lstStyle/>
          <a:p>
            <a:pPr marL="285750" indent="-285750">
              <a:buFont typeface="Wingdings" panose="05000000000000000000" pitchFamily="2" charset="2"/>
              <a:buChar char="ü"/>
            </a:pPr>
            <a:r>
              <a:rPr lang="en-IN" sz="1600" b="1" dirty="0">
                <a:solidFill>
                  <a:schemeClr val="tx1">
                    <a:lumMod val="65000"/>
                    <a:lumOff val="35000"/>
                  </a:schemeClr>
                </a:solidFill>
                <a:latin typeface="Tw Cen MT" panose="020B0602020104020603" pitchFamily="34" charset="0"/>
              </a:rPr>
              <a:t>Our solution attempts to reduce the shortages inn the market by increasing supply</a:t>
            </a:r>
            <a:endParaRPr lang="en-IN" sz="1600" dirty="0"/>
          </a:p>
        </p:txBody>
      </p:sp>
      <p:sp>
        <p:nvSpPr>
          <p:cNvPr id="17" name="TextBox 16">
            <a:extLst>
              <a:ext uri="{FF2B5EF4-FFF2-40B4-BE49-F238E27FC236}">
                <a16:creationId xmlns:a16="http://schemas.microsoft.com/office/drawing/2014/main" id="{DD1C7E69-B046-4B28-8320-FA7383475731}"/>
              </a:ext>
            </a:extLst>
          </p:cNvPr>
          <p:cNvSpPr txBox="1"/>
          <p:nvPr/>
        </p:nvSpPr>
        <p:spPr>
          <a:xfrm>
            <a:off x="1219203" y="3648791"/>
            <a:ext cx="3759200" cy="1323439"/>
          </a:xfrm>
          <a:prstGeom prst="rect">
            <a:avLst/>
          </a:prstGeom>
          <a:noFill/>
        </p:spPr>
        <p:txBody>
          <a:bodyPr wrap="square" rtlCol="0">
            <a:spAutoFit/>
          </a:bodyPr>
          <a:lstStyle/>
          <a:p>
            <a:pPr marL="285750" indent="-285750">
              <a:buFont typeface="Wingdings" panose="05000000000000000000" pitchFamily="2" charset="2"/>
              <a:buChar char="ü"/>
            </a:pPr>
            <a:r>
              <a:rPr lang="en-IN" sz="1600" i="1" dirty="0">
                <a:solidFill>
                  <a:schemeClr val="tx1">
                    <a:lumMod val="65000"/>
                    <a:lumOff val="35000"/>
                  </a:schemeClr>
                </a:solidFill>
                <a:latin typeface="Tw Cen MT" panose="020B0602020104020603" pitchFamily="34" charset="0"/>
              </a:rPr>
              <a:t>Whenever groceries become available in the stores, people visit in large numbers leading to overcrowding and violation of social distancing norms which are vital to control the spread of corona virus</a:t>
            </a:r>
            <a:endParaRPr lang="en-IN" sz="1600" dirty="0"/>
          </a:p>
        </p:txBody>
      </p:sp>
      <p:sp>
        <p:nvSpPr>
          <p:cNvPr id="18" name="TextBox 17">
            <a:extLst>
              <a:ext uri="{FF2B5EF4-FFF2-40B4-BE49-F238E27FC236}">
                <a16:creationId xmlns:a16="http://schemas.microsoft.com/office/drawing/2014/main" id="{77AF1B76-B89D-42B4-B96E-15DD61478C10}"/>
              </a:ext>
            </a:extLst>
          </p:cNvPr>
          <p:cNvSpPr txBox="1"/>
          <p:nvPr/>
        </p:nvSpPr>
        <p:spPr>
          <a:xfrm>
            <a:off x="7213598" y="3531612"/>
            <a:ext cx="4034973" cy="1323439"/>
          </a:xfrm>
          <a:prstGeom prst="rect">
            <a:avLst/>
          </a:prstGeom>
          <a:noFill/>
        </p:spPr>
        <p:txBody>
          <a:bodyPr wrap="square" rtlCol="0">
            <a:spAutoFit/>
          </a:bodyPr>
          <a:lstStyle/>
          <a:p>
            <a:pPr marL="285750" indent="-285750">
              <a:buFont typeface="Wingdings" panose="05000000000000000000" pitchFamily="2" charset="2"/>
              <a:buChar char="ü"/>
            </a:pPr>
            <a:r>
              <a:rPr lang="en-IN" sz="1600" b="1" dirty="0">
                <a:solidFill>
                  <a:schemeClr val="tx1">
                    <a:lumMod val="65000"/>
                    <a:lumOff val="35000"/>
                  </a:schemeClr>
                </a:solidFill>
                <a:latin typeface="Tw Cen MT" panose="020B0602020104020603" pitchFamily="34" charset="0"/>
              </a:rPr>
              <a:t>Our solution prevents overcrowding by managing the demand via token system and also by using trucks as a delivery mechanism closer to their homes.</a:t>
            </a:r>
          </a:p>
          <a:p>
            <a:endParaRPr lang="en-IN" sz="1600" dirty="0"/>
          </a:p>
        </p:txBody>
      </p:sp>
      <p:sp>
        <p:nvSpPr>
          <p:cNvPr id="19" name="TextBox 18">
            <a:extLst>
              <a:ext uri="{FF2B5EF4-FFF2-40B4-BE49-F238E27FC236}">
                <a16:creationId xmlns:a16="http://schemas.microsoft.com/office/drawing/2014/main" id="{C1DB6AF9-31CD-4204-AFDF-5776A0024862}"/>
              </a:ext>
            </a:extLst>
          </p:cNvPr>
          <p:cNvSpPr txBox="1"/>
          <p:nvPr/>
        </p:nvSpPr>
        <p:spPr>
          <a:xfrm>
            <a:off x="1248229" y="5067915"/>
            <a:ext cx="3432516" cy="584775"/>
          </a:xfrm>
          <a:prstGeom prst="rect">
            <a:avLst/>
          </a:prstGeom>
          <a:noFill/>
        </p:spPr>
        <p:txBody>
          <a:bodyPr wrap="square" rtlCol="0">
            <a:spAutoFit/>
          </a:bodyPr>
          <a:lstStyle/>
          <a:p>
            <a:pPr marL="285750" indent="-285750">
              <a:buFont typeface="Wingdings" panose="05000000000000000000" pitchFamily="2" charset="2"/>
              <a:buChar char="ü"/>
            </a:pPr>
            <a:r>
              <a:rPr lang="en-IN" sz="1600" i="1" dirty="0">
                <a:solidFill>
                  <a:schemeClr val="tx1">
                    <a:lumMod val="65000"/>
                    <a:lumOff val="35000"/>
                  </a:schemeClr>
                </a:solidFill>
                <a:latin typeface="Tw Cen MT" panose="020B0602020104020603" pitchFamily="34" charset="0"/>
              </a:rPr>
              <a:t>There is a demand-supply mismatch triggering a price rise</a:t>
            </a:r>
            <a:endParaRPr lang="en-IN" sz="1600" dirty="0"/>
          </a:p>
        </p:txBody>
      </p:sp>
      <p:sp>
        <p:nvSpPr>
          <p:cNvPr id="20" name="TextBox 19">
            <a:extLst>
              <a:ext uri="{FF2B5EF4-FFF2-40B4-BE49-F238E27FC236}">
                <a16:creationId xmlns:a16="http://schemas.microsoft.com/office/drawing/2014/main" id="{B75E3E14-A4F6-4254-AB6E-BAA138765A15}"/>
              </a:ext>
            </a:extLst>
          </p:cNvPr>
          <p:cNvSpPr txBox="1"/>
          <p:nvPr/>
        </p:nvSpPr>
        <p:spPr>
          <a:xfrm>
            <a:off x="7306601" y="4937505"/>
            <a:ext cx="4674529" cy="1323439"/>
          </a:xfrm>
          <a:prstGeom prst="rect">
            <a:avLst/>
          </a:prstGeom>
          <a:noFill/>
        </p:spPr>
        <p:txBody>
          <a:bodyPr wrap="square" rtlCol="0">
            <a:spAutoFit/>
          </a:bodyPr>
          <a:lstStyle/>
          <a:p>
            <a:pPr marL="285750" indent="-285750">
              <a:buFont typeface="Wingdings" panose="05000000000000000000" pitchFamily="2" charset="2"/>
              <a:buChar char="ü"/>
            </a:pPr>
            <a:r>
              <a:rPr lang="en-IN" sz="1600" b="1" dirty="0">
                <a:solidFill>
                  <a:schemeClr val="tx1">
                    <a:lumMod val="65000"/>
                    <a:lumOff val="35000"/>
                  </a:schemeClr>
                </a:solidFill>
                <a:latin typeface="Tw Cen MT" panose="020B0602020104020603" pitchFamily="34" charset="0"/>
              </a:rPr>
              <a:t>Our solution attempts to bridge the demand-supply mismatch by connecting producers to consumers via partners (Truckers, Wholesale dealers)</a:t>
            </a:r>
          </a:p>
          <a:p>
            <a:endParaRPr lang="en-IN" sz="1600" dirty="0"/>
          </a:p>
        </p:txBody>
      </p:sp>
      <p:sp>
        <p:nvSpPr>
          <p:cNvPr id="21" name="TextBox 20">
            <a:extLst>
              <a:ext uri="{FF2B5EF4-FFF2-40B4-BE49-F238E27FC236}">
                <a16:creationId xmlns:a16="http://schemas.microsoft.com/office/drawing/2014/main" id="{D93F637F-2381-4F8C-BB99-EB3A30812A61}"/>
              </a:ext>
            </a:extLst>
          </p:cNvPr>
          <p:cNvSpPr txBox="1"/>
          <p:nvPr/>
        </p:nvSpPr>
        <p:spPr>
          <a:xfrm>
            <a:off x="1248229" y="5748375"/>
            <a:ext cx="3759200" cy="1169551"/>
          </a:xfrm>
          <a:prstGeom prst="rect">
            <a:avLst/>
          </a:prstGeom>
          <a:noFill/>
        </p:spPr>
        <p:txBody>
          <a:bodyPr wrap="square" rtlCol="0">
            <a:spAutoFit/>
          </a:bodyPr>
          <a:lstStyle/>
          <a:p>
            <a:pPr marL="285750" indent="-285750">
              <a:buFont typeface="Wingdings" panose="05000000000000000000" pitchFamily="2" charset="2"/>
              <a:buChar char="ü"/>
            </a:pPr>
            <a:r>
              <a:rPr lang="en-IN" sz="1400" i="1" dirty="0">
                <a:solidFill>
                  <a:schemeClr val="tx1">
                    <a:lumMod val="65000"/>
                    <a:lumOff val="35000"/>
                  </a:schemeClr>
                </a:solidFill>
                <a:latin typeface="Tw Cen MT" panose="020B0602020104020603" pitchFamily="34" charset="0"/>
              </a:rPr>
              <a:t>Not only are the producers of goods (farmers) suffering losses due to perishing of their produce but also the consumers of the groceries (city dwellers) are facing issues such as shortages in availability and rising prices</a:t>
            </a:r>
            <a:endParaRPr lang="en-IN" sz="1400" dirty="0"/>
          </a:p>
        </p:txBody>
      </p:sp>
      <p:sp>
        <p:nvSpPr>
          <p:cNvPr id="22" name="Arrow: Right 21">
            <a:extLst>
              <a:ext uri="{FF2B5EF4-FFF2-40B4-BE49-F238E27FC236}">
                <a16:creationId xmlns:a16="http://schemas.microsoft.com/office/drawing/2014/main" id="{E6613756-0877-41D5-A3FD-B695B93A0036}"/>
              </a:ext>
            </a:extLst>
          </p:cNvPr>
          <p:cNvSpPr/>
          <p:nvPr/>
        </p:nvSpPr>
        <p:spPr>
          <a:xfrm>
            <a:off x="5257603" y="5891612"/>
            <a:ext cx="1088571" cy="369332"/>
          </a:xfrm>
          <a:prstGeom prst="rightArrow">
            <a:avLst/>
          </a:prstGeom>
          <a:solidFill>
            <a:srgbClr val="00B0F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TextBox 23">
            <a:extLst>
              <a:ext uri="{FF2B5EF4-FFF2-40B4-BE49-F238E27FC236}">
                <a16:creationId xmlns:a16="http://schemas.microsoft.com/office/drawing/2014/main" id="{CD9AC7F1-E06B-4A48-93F0-0FDFCA534B27}"/>
              </a:ext>
            </a:extLst>
          </p:cNvPr>
          <p:cNvSpPr txBox="1"/>
          <p:nvPr/>
        </p:nvSpPr>
        <p:spPr>
          <a:xfrm>
            <a:off x="7335961" y="5979665"/>
            <a:ext cx="3070775" cy="830997"/>
          </a:xfrm>
          <a:prstGeom prst="rect">
            <a:avLst/>
          </a:prstGeom>
          <a:noFill/>
        </p:spPr>
        <p:txBody>
          <a:bodyPr wrap="square" rtlCol="0">
            <a:spAutoFit/>
          </a:bodyPr>
          <a:lstStyle/>
          <a:p>
            <a:pPr marL="285750" indent="-285750">
              <a:buFont typeface="Wingdings" panose="05000000000000000000" pitchFamily="2" charset="2"/>
              <a:buChar char="ü"/>
            </a:pPr>
            <a:r>
              <a:rPr lang="en-IN" sz="1600" b="1" dirty="0">
                <a:solidFill>
                  <a:schemeClr val="tx1">
                    <a:lumMod val="65000"/>
                    <a:lumOff val="35000"/>
                  </a:schemeClr>
                </a:solidFill>
                <a:latin typeface="Tw Cen MT" panose="020B0602020104020603" pitchFamily="34" charset="0"/>
              </a:rPr>
              <a:t>Both the challenges mentioned can be addressed by our solution</a:t>
            </a:r>
            <a:endParaRPr lang="en-IN" sz="1600" dirty="0"/>
          </a:p>
        </p:txBody>
      </p:sp>
    </p:spTree>
    <p:extLst>
      <p:ext uri="{BB962C8B-B14F-4D97-AF65-F5344CB8AC3E}">
        <p14:creationId xmlns:p14="http://schemas.microsoft.com/office/powerpoint/2010/main" val="104594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10">
          <a:fgClr>
            <a:schemeClr val="tx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AD24C10D-ECAC-400D-8C3C-B5696683C73B}"/>
              </a:ext>
            </a:extLst>
          </p:cNvPr>
          <p:cNvSpPr/>
          <p:nvPr/>
        </p:nvSpPr>
        <p:spPr>
          <a:xfrm>
            <a:off x="3468367" y="2228254"/>
            <a:ext cx="5486400" cy="3034655"/>
          </a:xfrm>
          <a:prstGeom prst="rect">
            <a:avLst/>
          </a:prstGeom>
          <a:solidFill>
            <a:schemeClr val="bg2">
              <a:lumMod val="5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grpSp>
        <p:nvGrpSpPr>
          <p:cNvPr id="4" name="Group 3">
            <a:extLst>
              <a:ext uri="{FF2B5EF4-FFF2-40B4-BE49-F238E27FC236}">
                <a16:creationId xmlns:a16="http://schemas.microsoft.com/office/drawing/2014/main" id="{47CDB891-BB7E-4AE0-9892-508BAF741B79}"/>
              </a:ext>
            </a:extLst>
          </p:cNvPr>
          <p:cNvGrpSpPr/>
          <p:nvPr/>
        </p:nvGrpSpPr>
        <p:grpSpPr>
          <a:xfrm>
            <a:off x="3814039" y="2194840"/>
            <a:ext cx="4900156" cy="2954755"/>
            <a:chOff x="2373331" y="492033"/>
            <a:chExt cx="7534944" cy="5503539"/>
          </a:xfrm>
        </p:grpSpPr>
        <p:sp>
          <p:nvSpPr>
            <p:cNvPr id="5" name="Oval 4">
              <a:extLst>
                <a:ext uri="{FF2B5EF4-FFF2-40B4-BE49-F238E27FC236}">
                  <a16:creationId xmlns:a16="http://schemas.microsoft.com/office/drawing/2014/main" id="{152D8F37-2702-4238-A184-76C4761A9617}"/>
                </a:ext>
              </a:extLst>
            </p:cNvPr>
            <p:cNvSpPr/>
            <p:nvPr/>
          </p:nvSpPr>
          <p:spPr>
            <a:xfrm>
              <a:off x="3610182" y="2125217"/>
              <a:ext cx="4731799" cy="2237172"/>
            </a:xfrm>
            <a:prstGeom prst="ellipse">
              <a:avLst/>
            </a:prstGeom>
            <a:solidFill>
              <a:schemeClr val="bg2">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solidFill>
                  <a:schemeClr val="accent1">
                    <a:lumMod val="20000"/>
                    <a:lumOff val="80000"/>
                  </a:schemeClr>
                </a:solidFill>
              </a:endParaRPr>
            </a:p>
          </p:txBody>
        </p:sp>
        <p:pic>
          <p:nvPicPr>
            <p:cNvPr id="6" name="Picture 4">
              <a:extLst>
                <a:ext uri="{FF2B5EF4-FFF2-40B4-BE49-F238E27FC236}">
                  <a16:creationId xmlns:a16="http://schemas.microsoft.com/office/drawing/2014/main" id="{391A3DDD-AD40-49F5-94B6-5955A6A33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3455" y="1654121"/>
              <a:ext cx="339571" cy="452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0413F2-4162-42F0-957C-4254DCBF7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926" y="1804770"/>
              <a:ext cx="352889" cy="4705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3D1B9C2A-3398-4AF5-B24E-9C656D737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7583" y="2821931"/>
              <a:ext cx="381925" cy="5092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5A00D38D-460D-4795-A953-E72D856B0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669" y="4551020"/>
              <a:ext cx="339571" cy="4527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C711621-04CE-4C5B-97B3-04CF24684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037" y="5456242"/>
              <a:ext cx="301620" cy="4021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B4792EDC-8AA6-4B44-BED8-B8AE1154F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0797" y="5350949"/>
              <a:ext cx="339571" cy="4527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a:extLst>
                <a:ext uri="{FF2B5EF4-FFF2-40B4-BE49-F238E27FC236}">
                  <a16:creationId xmlns:a16="http://schemas.microsoft.com/office/drawing/2014/main" id="{5572FBA3-FCA5-453C-8589-BEA4050F6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710" y="4302543"/>
              <a:ext cx="319596" cy="4261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a:extLst>
                <a:ext uri="{FF2B5EF4-FFF2-40B4-BE49-F238E27FC236}">
                  <a16:creationId xmlns:a16="http://schemas.microsoft.com/office/drawing/2014/main" id="{2AD5E91F-6E77-40D1-9687-4A51D5D3E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915" y="3006940"/>
              <a:ext cx="355292" cy="4737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a:extLst>
                <a:ext uri="{FF2B5EF4-FFF2-40B4-BE49-F238E27FC236}">
                  <a16:creationId xmlns:a16="http://schemas.microsoft.com/office/drawing/2014/main" id="{234DD1A7-6BCF-431E-B7FD-1585CEC74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1371" y="955807"/>
              <a:ext cx="319596" cy="42612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C202BA-C42F-4592-B219-FB03D208BDB4}"/>
                </a:ext>
              </a:extLst>
            </p:cNvPr>
            <p:cNvCxnSpPr>
              <a:cxnSpLocks/>
            </p:cNvCxnSpPr>
            <p:nvPr/>
          </p:nvCxnSpPr>
          <p:spPr>
            <a:xfrm flipV="1">
              <a:off x="5844232" y="492033"/>
              <a:ext cx="0" cy="1633183"/>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E60EA17-0BAA-4238-84C2-D2C2039E23BC}"/>
                </a:ext>
              </a:extLst>
            </p:cNvPr>
            <p:cNvCxnSpPr>
              <a:cxnSpLocks/>
            </p:cNvCxnSpPr>
            <p:nvPr/>
          </p:nvCxnSpPr>
          <p:spPr>
            <a:xfrm>
              <a:off x="5939829" y="4375121"/>
              <a:ext cx="36251" cy="162045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B7010CF-2C90-4B67-9AE7-2CD46F92BE5B}"/>
                </a:ext>
              </a:extLst>
            </p:cNvPr>
            <p:cNvCxnSpPr>
              <a:stCxn id="5" idx="6"/>
              <a:endCxn id="5" idx="6"/>
            </p:cNvCxnSpPr>
            <p:nvPr/>
          </p:nvCxnSpPr>
          <p:spPr>
            <a:xfrm>
              <a:off x="8341981" y="324380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E7B2B3-82A5-4196-8E81-469EDB0ADF1D}"/>
                </a:ext>
              </a:extLst>
            </p:cNvPr>
            <p:cNvCxnSpPr>
              <a:cxnSpLocks/>
              <a:stCxn id="5" idx="6"/>
            </p:cNvCxnSpPr>
            <p:nvPr/>
          </p:nvCxnSpPr>
          <p:spPr>
            <a:xfrm>
              <a:off x="8341981" y="3243803"/>
              <a:ext cx="1526345"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FA92949-89DF-42E3-8FBB-228A614B1438}"/>
                </a:ext>
              </a:extLst>
            </p:cNvPr>
            <p:cNvSpPr txBox="1"/>
            <p:nvPr/>
          </p:nvSpPr>
          <p:spPr>
            <a:xfrm>
              <a:off x="2373331" y="2476535"/>
              <a:ext cx="1360159" cy="630592"/>
            </a:xfrm>
            <a:prstGeom prst="rect">
              <a:avLst/>
            </a:prstGeom>
            <a:noFill/>
          </p:spPr>
          <p:txBody>
            <a:bodyPr wrap="square" rtlCol="0">
              <a:spAutoFit/>
            </a:bodyPr>
            <a:lstStyle/>
            <a:p>
              <a:r>
                <a:rPr lang="en-IN" sz="800" dirty="0"/>
                <a:t>Street 1</a:t>
              </a:r>
            </a:p>
            <a:p>
              <a:endParaRPr lang="en-IN" sz="800" dirty="0"/>
            </a:p>
          </p:txBody>
        </p:sp>
        <p:sp>
          <p:nvSpPr>
            <p:cNvPr id="23" name="TextBox 22">
              <a:extLst>
                <a:ext uri="{FF2B5EF4-FFF2-40B4-BE49-F238E27FC236}">
                  <a16:creationId xmlns:a16="http://schemas.microsoft.com/office/drawing/2014/main" id="{67D0C93C-02E5-42F8-B3DA-CB386A5C73D8}"/>
                </a:ext>
              </a:extLst>
            </p:cNvPr>
            <p:cNvSpPr txBox="1"/>
            <p:nvPr/>
          </p:nvSpPr>
          <p:spPr>
            <a:xfrm>
              <a:off x="3420038" y="1424391"/>
              <a:ext cx="1032347" cy="401287"/>
            </a:xfrm>
            <a:prstGeom prst="rect">
              <a:avLst/>
            </a:prstGeom>
            <a:noFill/>
          </p:spPr>
          <p:txBody>
            <a:bodyPr wrap="square" rtlCol="0">
              <a:spAutoFit/>
            </a:bodyPr>
            <a:lstStyle/>
            <a:p>
              <a:r>
                <a:rPr lang="en-IN" sz="800" dirty="0"/>
                <a:t>Street 2</a:t>
              </a:r>
            </a:p>
          </p:txBody>
        </p:sp>
        <p:sp>
          <p:nvSpPr>
            <p:cNvPr id="24" name="TextBox 23">
              <a:extLst>
                <a:ext uri="{FF2B5EF4-FFF2-40B4-BE49-F238E27FC236}">
                  <a16:creationId xmlns:a16="http://schemas.microsoft.com/office/drawing/2014/main" id="{9DF2A659-09CE-4E94-8C7B-B781E2440B72}"/>
                </a:ext>
              </a:extLst>
            </p:cNvPr>
            <p:cNvSpPr txBox="1"/>
            <p:nvPr/>
          </p:nvSpPr>
          <p:spPr>
            <a:xfrm>
              <a:off x="4758299" y="1181739"/>
              <a:ext cx="1112428" cy="401287"/>
            </a:xfrm>
            <a:prstGeom prst="rect">
              <a:avLst/>
            </a:prstGeom>
            <a:noFill/>
          </p:spPr>
          <p:txBody>
            <a:bodyPr wrap="square" rtlCol="0">
              <a:spAutoFit/>
            </a:bodyPr>
            <a:lstStyle/>
            <a:p>
              <a:r>
                <a:rPr lang="en-IN" sz="800" dirty="0"/>
                <a:t>Street 3</a:t>
              </a:r>
            </a:p>
          </p:txBody>
        </p:sp>
        <p:sp>
          <p:nvSpPr>
            <p:cNvPr id="25" name="TextBox 24">
              <a:extLst>
                <a:ext uri="{FF2B5EF4-FFF2-40B4-BE49-F238E27FC236}">
                  <a16:creationId xmlns:a16="http://schemas.microsoft.com/office/drawing/2014/main" id="{E8C64F41-8DAE-4D9C-9FE9-743A060642A2}"/>
                </a:ext>
              </a:extLst>
            </p:cNvPr>
            <p:cNvSpPr txBox="1"/>
            <p:nvPr/>
          </p:nvSpPr>
          <p:spPr>
            <a:xfrm>
              <a:off x="6156248" y="1185153"/>
              <a:ext cx="1174007" cy="401287"/>
            </a:xfrm>
            <a:prstGeom prst="rect">
              <a:avLst/>
            </a:prstGeom>
            <a:noFill/>
          </p:spPr>
          <p:txBody>
            <a:bodyPr wrap="square" rtlCol="0">
              <a:spAutoFit/>
            </a:bodyPr>
            <a:lstStyle/>
            <a:p>
              <a:r>
                <a:rPr lang="en-IN" sz="800" dirty="0"/>
                <a:t>Street 4</a:t>
              </a:r>
            </a:p>
          </p:txBody>
        </p:sp>
        <p:sp>
          <p:nvSpPr>
            <p:cNvPr id="26" name="TextBox 25">
              <a:extLst>
                <a:ext uri="{FF2B5EF4-FFF2-40B4-BE49-F238E27FC236}">
                  <a16:creationId xmlns:a16="http://schemas.microsoft.com/office/drawing/2014/main" id="{5F8C1D0D-5636-4EAF-87F9-620EA65AE7F2}"/>
                </a:ext>
              </a:extLst>
            </p:cNvPr>
            <p:cNvSpPr txBox="1"/>
            <p:nvPr/>
          </p:nvSpPr>
          <p:spPr>
            <a:xfrm>
              <a:off x="7332616" y="1563818"/>
              <a:ext cx="1260628" cy="401287"/>
            </a:xfrm>
            <a:prstGeom prst="rect">
              <a:avLst/>
            </a:prstGeom>
            <a:noFill/>
          </p:spPr>
          <p:txBody>
            <a:bodyPr wrap="square" rtlCol="0">
              <a:spAutoFit/>
            </a:bodyPr>
            <a:lstStyle/>
            <a:p>
              <a:r>
                <a:rPr lang="en-IN" sz="800" dirty="0"/>
                <a:t>Street 5</a:t>
              </a:r>
            </a:p>
          </p:txBody>
        </p:sp>
        <p:sp>
          <p:nvSpPr>
            <p:cNvPr id="27" name="TextBox 26">
              <a:extLst>
                <a:ext uri="{FF2B5EF4-FFF2-40B4-BE49-F238E27FC236}">
                  <a16:creationId xmlns:a16="http://schemas.microsoft.com/office/drawing/2014/main" id="{9421343C-1CF0-4ED4-ACFA-23FD91450B58}"/>
                </a:ext>
              </a:extLst>
            </p:cNvPr>
            <p:cNvSpPr txBox="1"/>
            <p:nvPr/>
          </p:nvSpPr>
          <p:spPr>
            <a:xfrm>
              <a:off x="8501163" y="2608220"/>
              <a:ext cx="1367160" cy="401287"/>
            </a:xfrm>
            <a:prstGeom prst="rect">
              <a:avLst/>
            </a:prstGeom>
            <a:noFill/>
          </p:spPr>
          <p:txBody>
            <a:bodyPr wrap="square" rtlCol="0">
              <a:spAutoFit/>
            </a:bodyPr>
            <a:lstStyle/>
            <a:p>
              <a:r>
                <a:rPr lang="en-IN" sz="800" dirty="0"/>
                <a:t>Street 6</a:t>
              </a:r>
            </a:p>
          </p:txBody>
        </p:sp>
        <p:sp>
          <p:nvSpPr>
            <p:cNvPr id="28" name="TextBox 27">
              <a:extLst>
                <a:ext uri="{FF2B5EF4-FFF2-40B4-BE49-F238E27FC236}">
                  <a16:creationId xmlns:a16="http://schemas.microsoft.com/office/drawing/2014/main" id="{DD6E38C1-36E7-490D-886C-58D68D9F700B}"/>
                </a:ext>
              </a:extLst>
            </p:cNvPr>
            <p:cNvSpPr txBox="1"/>
            <p:nvPr/>
          </p:nvSpPr>
          <p:spPr>
            <a:xfrm>
              <a:off x="8461214" y="3739556"/>
              <a:ext cx="1447061" cy="401287"/>
            </a:xfrm>
            <a:prstGeom prst="rect">
              <a:avLst/>
            </a:prstGeom>
            <a:noFill/>
          </p:spPr>
          <p:txBody>
            <a:bodyPr wrap="square" rtlCol="0">
              <a:spAutoFit/>
            </a:bodyPr>
            <a:lstStyle/>
            <a:p>
              <a:r>
                <a:rPr lang="en-IN" sz="800" dirty="0"/>
                <a:t>Street 7</a:t>
              </a:r>
            </a:p>
          </p:txBody>
        </p:sp>
        <p:sp>
          <p:nvSpPr>
            <p:cNvPr id="29" name="TextBox 28">
              <a:extLst>
                <a:ext uri="{FF2B5EF4-FFF2-40B4-BE49-F238E27FC236}">
                  <a16:creationId xmlns:a16="http://schemas.microsoft.com/office/drawing/2014/main" id="{B637E6AD-0E3B-41E7-83D2-4D8127005115}"/>
                </a:ext>
              </a:extLst>
            </p:cNvPr>
            <p:cNvSpPr txBox="1"/>
            <p:nvPr/>
          </p:nvSpPr>
          <p:spPr>
            <a:xfrm>
              <a:off x="7536924" y="4697003"/>
              <a:ext cx="1311178" cy="401287"/>
            </a:xfrm>
            <a:prstGeom prst="rect">
              <a:avLst/>
            </a:prstGeom>
            <a:noFill/>
          </p:spPr>
          <p:txBody>
            <a:bodyPr wrap="square" rtlCol="0">
              <a:spAutoFit/>
            </a:bodyPr>
            <a:lstStyle/>
            <a:p>
              <a:r>
                <a:rPr lang="en-IN" sz="800" dirty="0"/>
                <a:t>Street 8</a:t>
              </a:r>
            </a:p>
          </p:txBody>
        </p:sp>
        <p:sp>
          <p:nvSpPr>
            <p:cNvPr id="30" name="TextBox 29">
              <a:extLst>
                <a:ext uri="{FF2B5EF4-FFF2-40B4-BE49-F238E27FC236}">
                  <a16:creationId xmlns:a16="http://schemas.microsoft.com/office/drawing/2014/main" id="{3DEF6B81-FA45-4E4C-9621-9F875AB77963}"/>
                </a:ext>
              </a:extLst>
            </p:cNvPr>
            <p:cNvSpPr txBox="1"/>
            <p:nvPr/>
          </p:nvSpPr>
          <p:spPr>
            <a:xfrm>
              <a:off x="6266423" y="5003782"/>
              <a:ext cx="1105207" cy="401287"/>
            </a:xfrm>
            <a:prstGeom prst="rect">
              <a:avLst/>
            </a:prstGeom>
            <a:noFill/>
          </p:spPr>
          <p:txBody>
            <a:bodyPr wrap="square" rtlCol="0">
              <a:spAutoFit/>
            </a:bodyPr>
            <a:lstStyle/>
            <a:p>
              <a:r>
                <a:rPr lang="en-IN" sz="800" dirty="0"/>
                <a:t>Street 9</a:t>
              </a:r>
            </a:p>
          </p:txBody>
        </p:sp>
        <p:sp>
          <p:nvSpPr>
            <p:cNvPr id="31" name="TextBox 30">
              <a:extLst>
                <a:ext uri="{FF2B5EF4-FFF2-40B4-BE49-F238E27FC236}">
                  <a16:creationId xmlns:a16="http://schemas.microsoft.com/office/drawing/2014/main" id="{7578B077-118A-4438-B129-407B04C5AE6A}"/>
                </a:ext>
              </a:extLst>
            </p:cNvPr>
            <p:cNvSpPr txBox="1"/>
            <p:nvPr/>
          </p:nvSpPr>
          <p:spPr>
            <a:xfrm>
              <a:off x="4851158" y="5042111"/>
              <a:ext cx="1236643" cy="401287"/>
            </a:xfrm>
            <a:prstGeom prst="rect">
              <a:avLst/>
            </a:prstGeom>
            <a:noFill/>
          </p:spPr>
          <p:txBody>
            <a:bodyPr wrap="square" rtlCol="0">
              <a:spAutoFit/>
            </a:bodyPr>
            <a:lstStyle/>
            <a:p>
              <a:r>
                <a:rPr lang="en-IN" sz="800" dirty="0"/>
                <a:t>Street 10</a:t>
              </a:r>
            </a:p>
          </p:txBody>
        </p:sp>
        <p:sp>
          <p:nvSpPr>
            <p:cNvPr id="32" name="TextBox 31">
              <a:extLst>
                <a:ext uri="{FF2B5EF4-FFF2-40B4-BE49-F238E27FC236}">
                  <a16:creationId xmlns:a16="http://schemas.microsoft.com/office/drawing/2014/main" id="{E8F261B1-FC4C-4957-8040-B040899FF110}"/>
                </a:ext>
              </a:extLst>
            </p:cNvPr>
            <p:cNvSpPr txBox="1"/>
            <p:nvPr/>
          </p:nvSpPr>
          <p:spPr>
            <a:xfrm>
              <a:off x="3446853" y="4481934"/>
              <a:ext cx="1372922" cy="401287"/>
            </a:xfrm>
            <a:prstGeom prst="rect">
              <a:avLst/>
            </a:prstGeom>
            <a:noFill/>
          </p:spPr>
          <p:txBody>
            <a:bodyPr wrap="square" rtlCol="0">
              <a:spAutoFit/>
            </a:bodyPr>
            <a:lstStyle/>
            <a:p>
              <a:r>
                <a:rPr lang="en-IN" sz="800" dirty="0"/>
                <a:t>Street 11</a:t>
              </a:r>
            </a:p>
          </p:txBody>
        </p:sp>
        <p:sp>
          <p:nvSpPr>
            <p:cNvPr id="33" name="TextBox 32">
              <a:extLst>
                <a:ext uri="{FF2B5EF4-FFF2-40B4-BE49-F238E27FC236}">
                  <a16:creationId xmlns:a16="http://schemas.microsoft.com/office/drawing/2014/main" id="{6B738E88-5615-49EB-91C5-4874DBDD6095}"/>
                </a:ext>
              </a:extLst>
            </p:cNvPr>
            <p:cNvSpPr txBox="1"/>
            <p:nvPr/>
          </p:nvSpPr>
          <p:spPr>
            <a:xfrm>
              <a:off x="2384815" y="3632968"/>
              <a:ext cx="1157793" cy="401287"/>
            </a:xfrm>
            <a:prstGeom prst="rect">
              <a:avLst/>
            </a:prstGeom>
            <a:noFill/>
          </p:spPr>
          <p:txBody>
            <a:bodyPr wrap="square" rtlCol="0">
              <a:spAutoFit/>
            </a:bodyPr>
            <a:lstStyle/>
            <a:p>
              <a:r>
                <a:rPr lang="en-IN" sz="800" dirty="0"/>
                <a:t>Street 12</a:t>
              </a:r>
            </a:p>
          </p:txBody>
        </p:sp>
      </p:grpSp>
      <p:cxnSp>
        <p:nvCxnSpPr>
          <p:cNvPr id="79" name="Straight Connector 78">
            <a:extLst>
              <a:ext uri="{FF2B5EF4-FFF2-40B4-BE49-F238E27FC236}">
                <a16:creationId xmlns:a16="http://schemas.microsoft.com/office/drawing/2014/main" id="{3D6F8474-6082-4565-A789-D01EDE3C7D53}"/>
              </a:ext>
            </a:extLst>
          </p:cNvPr>
          <p:cNvCxnSpPr>
            <a:cxnSpLocks/>
          </p:cNvCxnSpPr>
          <p:nvPr/>
        </p:nvCxnSpPr>
        <p:spPr>
          <a:xfrm>
            <a:off x="3659483" y="3762400"/>
            <a:ext cx="992619" cy="0"/>
          </a:xfrm>
          <a:prstGeom prst="line">
            <a:avLst/>
          </a:prstGeom>
        </p:spPr>
        <p:style>
          <a:lnRef idx="1">
            <a:schemeClr val="dk1"/>
          </a:lnRef>
          <a:fillRef idx="0">
            <a:schemeClr val="dk1"/>
          </a:fillRef>
          <a:effectRef idx="0">
            <a:schemeClr val="dk1"/>
          </a:effectRef>
          <a:fontRef idx="minor">
            <a:schemeClr val="tx1"/>
          </a:fontRef>
        </p:style>
      </p:cxnSp>
      <p:pic>
        <p:nvPicPr>
          <p:cNvPr id="80" name="Picture 22">
            <a:extLst>
              <a:ext uri="{FF2B5EF4-FFF2-40B4-BE49-F238E27FC236}">
                <a16:creationId xmlns:a16="http://schemas.microsoft.com/office/drawing/2014/main" id="{3258442E-D2F2-4DF4-8F5A-33E462AB1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762" y="2329442"/>
            <a:ext cx="207841" cy="22878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Truck Cartoon Images, Stock Photos &amp; Vectors | Shutterstock">
            <a:extLst>
              <a:ext uri="{FF2B5EF4-FFF2-40B4-BE49-F238E27FC236}">
                <a16:creationId xmlns:a16="http://schemas.microsoft.com/office/drawing/2014/main" id="{0E55902A-B807-439F-AE37-BE0C8DD21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305" y="2342361"/>
            <a:ext cx="670993" cy="40440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85" name="Picture 2" descr="Truck Cartoon Images, Stock Photos &amp; Vectors | Shutterstock">
            <a:extLst>
              <a:ext uri="{FF2B5EF4-FFF2-40B4-BE49-F238E27FC236}">
                <a16:creationId xmlns:a16="http://schemas.microsoft.com/office/drawing/2014/main" id="{62536492-FC63-489F-9D63-B72F69C19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001" y="4691489"/>
            <a:ext cx="670993" cy="40440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86" name="Picture 2" descr="Truck Cartoon Images, Stock Photos &amp; Vectors | Shutterstock">
            <a:extLst>
              <a:ext uri="{FF2B5EF4-FFF2-40B4-BE49-F238E27FC236}">
                <a16:creationId xmlns:a16="http://schemas.microsoft.com/office/drawing/2014/main" id="{A0EAFB3D-E4AA-4268-8ED6-8524352D7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918" y="4745192"/>
            <a:ext cx="670993" cy="40440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89" name="Picture 4" descr="Farm Shop. Local Stall Market. Selling Vegetables. Cartoon Vector ...">
            <a:extLst>
              <a:ext uri="{FF2B5EF4-FFF2-40B4-BE49-F238E27FC236}">
                <a16:creationId xmlns:a16="http://schemas.microsoft.com/office/drawing/2014/main" id="{11C2D38E-1283-4C58-9134-2323CC7CA5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1" t="9061" r="9601" b="7833"/>
          <a:stretch/>
        </p:blipFill>
        <p:spPr bwMode="auto">
          <a:xfrm>
            <a:off x="5711709" y="3234027"/>
            <a:ext cx="999715" cy="984687"/>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4CB27880-B38D-4E09-A265-84C978ECD26F}"/>
              </a:ext>
            </a:extLst>
          </p:cNvPr>
          <p:cNvSpPr/>
          <p:nvPr/>
        </p:nvSpPr>
        <p:spPr>
          <a:xfrm>
            <a:off x="314623" y="3280735"/>
            <a:ext cx="1828800" cy="109330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Farmers with their produce</a:t>
            </a:r>
          </a:p>
        </p:txBody>
      </p:sp>
      <p:sp>
        <p:nvSpPr>
          <p:cNvPr id="91" name="Oval 90">
            <a:extLst>
              <a:ext uri="{FF2B5EF4-FFF2-40B4-BE49-F238E27FC236}">
                <a16:creationId xmlns:a16="http://schemas.microsoft.com/office/drawing/2014/main" id="{029EECDF-1AFD-40FF-BAB7-80F08BCD55EB}"/>
              </a:ext>
            </a:extLst>
          </p:cNvPr>
          <p:cNvSpPr/>
          <p:nvPr/>
        </p:nvSpPr>
        <p:spPr>
          <a:xfrm>
            <a:off x="4155791" y="736711"/>
            <a:ext cx="1828800" cy="1093304"/>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Farmers with their produce</a:t>
            </a:r>
          </a:p>
        </p:txBody>
      </p:sp>
      <p:sp>
        <p:nvSpPr>
          <p:cNvPr id="92" name="Oval 91">
            <a:extLst>
              <a:ext uri="{FF2B5EF4-FFF2-40B4-BE49-F238E27FC236}">
                <a16:creationId xmlns:a16="http://schemas.microsoft.com/office/drawing/2014/main" id="{1AFB009B-6911-4407-BBCE-AB5D0A67D370}"/>
              </a:ext>
            </a:extLst>
          </p:cNvPr>
          <p:cNvSpPr/>
          <p:nvPr/>
        </p:nvSpPr>
        <p:spPr>
          <a:xfrm>
            <a:off x="10404279" y="2943615"/>
            <a:ext cx="1828800" cy="1093304"/>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Farmers with their produce</a:t>
            </a:r>
          </a:p>
        </p:txBody>
      </p:sp>
      <p:sp>
        <p:nvSpPr>
          <p:cNvPr id="93" name="Oval 92">
            <a:extLst>
              <a:ext uri="{FF2B5EF4-FFF2-40B4-BE49-F238E27FC236}">
                <a16:creationId xmlns:a16="http://schemas.microsoft.com/office/drawing/2014/main" id="{182114DE-9124-49AE-9810-36314D58B66B}"/>
              </a:ext>
            </a:extLst>
          </p:cNvPr>
          <p:cNvSpPr/>
          <p:nvPr/>
        </p:nvSpPr>
        <p:spPr>
          <a:xfrm>
            <a:off x="5853303" y="5423932"/>
            <a:ext cx="1828800" cy="109330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Farmers with their produce</a:t>
            </a:r>
          </a:p>
        </p:txBody>
      </p:sp>
      <p:pic>
        <p:nvPicPr>
          <p:cNvPr id="94" name="Picture 2" descr="Truck Cartoon Images, Stock Photos &amp; Vectors | Shutterstock">
            <a:extLst>
              <a:ext uri="{FF2B5EF4-FFF2-40B4-BE49-F238E27FC236}">
                <a16:creationId xmlns:a16="http://schemas.microsoft.com/office/drawing/2014/main" id="{6F14F062-5948-499D-B61D-78230480C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471" y="3395051"/>
            <a:ext cx="1366636" cy="823663"/>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Truck Cartoon Images, Stock Photos &amp; Vectors | Shutterstock">
            <a:extLst>
              <a:ext uri="{FF2B5EF4-FFF2-40B4-BE49-F238E27FC236}">
                <a16:creationId xmlns:a16="http://schemas.microsoft.com/office/drawing/2014/main" id="{C2F892F1-E30C-49BE-AB73-1FFD07912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611" y="861194"/>
            <a:ext cx="1366636" cy="82366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Truck Cartoon Images, Stock Photos &amp; Vectors | Shutterstock">
            <a:extLst>
              <a:ext uri="{FF2B5EF4-FFF2-40B4-BE49-F238E27FC236}">
                <a16:creationId xmlns:a16="http://schemas.microsoft.com/office/drawing/2014/main" id="{37D60E66-6E2C-4751-AF36-5A762E771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683" y="5614321"/>
            <a:ext cx="1366636" cy="823663"/>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Truck Cartoon Images, Stock Photos &amp; Vectors | Shutterstock">
            <a:extLst>
              <a:ext uri="{FF2B5EF4-FFF2-40B4-BE49-F238E27FC236}">
                <a16:creationId xmlns:a16="http://schemas.microsoft.com/office/drawing/2014/main" id="{4FB11337-56E6-41EC-9B89-8B01B2905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2103" y="3097782"/>
            <a:ext cx="1366636" cy="823663"/>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30E71419-AA89-4961-BC31-C768B38049FF}"/>
              </a:ext>
            </a:extLst>
          </p:cNvPr>
          <p:cNvSpPr/>
          <p:nvPr/>
        </p:nvSpPr>
        <p:spPr>
          <a:xfrm>
            <a:off x="2244768" y="78326"/>
            <a:ext cx="8822269" cy="461665"/>
          </a:xfrm>
          <a:prstGeom prst="rect">
            <a:avLst/>
          </a:prstGeom>
        </p:spPr>
        <p:txBody>
          <a:bodyPr wrap="square">
            <a:spAutoFit/>
          </a:bodyPr>
          <a:lstStyle/>
          <a:p>
            <a:r>
              <a:rPr lang="en-US" sz="2400" b="1" u="sng" dirty="0">
                <a:solidFill>
                  <a:schemeClr val="accent6">
                    <a:lumMod val="75000"/>
                  </a:schemeClr>
                </a:solidFill>
                <a:latin typeface="Tw Cen MT" panose="020B0602020104020603" pitchFamily="34" charset="0"/>
              </a:rPr>
              <a:t>Illustration of the SOLUTION from an end to end perspective</a:t>
            </a:r>
          </a:p>
        </p:txBody>
      </p:sp>
      <p:sp>
        <p:nvSpPr>
          <p:cNvPr id="101" name="Arrow: Down 100">
            <a:extLst>
              <a:ext uri="{FF2B5EF4-FFF2-40B4-BE49-F238E27FC236}">
                <a16:creationId xmlns:a16="http://schemas.microsoft.com/office/drawing/2014/main" id="{D655F530-6CE0-454D-A58A-17DAFE574FFA}"/>
              </a:ext>
            </a:extLst>
          </p:cNvPr>
          <p:cNvSpPr/>
          <p:nvPr/>
        </p:nvSpPr>
        <p:spPr>
          <a:xfrm>
            <a:off x="5975483" y="1729753"/>
            <a:ext cx="338863" cy="1367915"/>
          </a:xfrm>
          <a:prstGeom prst="downArrow">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Arrow: Right 101">
            <a:extLst>
              <a:ext uri="{FF2B5EF4-FFF2-40B4-BE49-F238E27FC236}">
                <a16:creationId xmlns:a16="http://schemas.microsoft.com/office/drawing/2014/main" id="{08EFD0A1-F5CC-4D87-8FEE-A96796972202}"/>
              </a:ext>
            </a:extLst>
          </p:cNvPr>
          <p:cNvSpPr/>
          <p:nvPr/>
        </p:nvSpPr>
        <p:spPr>
          <a:xfrm>
            <a:off x="3303107" y="3672604"/>
            <a:ext cx="1348995" cy="261595"/>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Arrow: Down 102">
            <a:extLst>
              <a:ext uri="{FF2B5EF4-FFF2-40B4-BE49-F238E27FC236}">
                <a16:creationId xmlns:a16="http://schemas.microsoft.com/office/drawing/2014/main" id="{74926F87-C320-402F-B74A-53099C286AE3}"/>
              </a:ext>
            </a:extLst>
          </p:cNvPr>
          <p:cNvSpPr/>
          <p:nvPr/>
        </p:nvSpPr>
        <p:spPr>
          <a:xfrm rot="10800000">
            <a:off x="6084372" y="4397439"/>
            <a:ext cx="229973" cy="1177380"/>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Arrow: Right 103">
            <a:extLst>
              <a:ext uri="{FF2B5EF4-FFF2-40B4-BE49-F238E27FC236}">
                <a16:creationId xmlns:a16="http://schemas.microsoft.com/office/drawing/2014/main" id="{56D4FC51-42E5-4064-A890-0043D23F9B9D}"/>
              </a:ext>
            </a:extLst>
          </p:cNvPr>
          <p:cNvSpPr/>
          <p:nvPr/>
        </p:nvSpPr>
        <p:spPr>
          <a:xfrm rot="10800000">
            <a:off x="7751118" y="3578177"/>
            <a:ext cx="1640985" cy="266161"/>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5" name="Picture 2" descr="Truck Cartoon Images, Stock Photos &amp; Vectors | Shutterstock">
            <a:extLst>
              <a:ext uri="{FF2B5EF4-FFF2-40B4-BE49-F238E27FC236}">
                <a16:creationId xmlns:a16="http://schemas.microsoft.com/office/drawing/2014/main" id="{25CD0F96-D8C5-405E-9C36-70E7320CC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53" y="2329551"/>
            <a:ext cx="670993" cy="40440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CE598EC6-7D92-4F85-BCC1-2F9AF2C41FC1}"/>
              </a:ext>
            </a:extLst>
          </p:cNvPr>
          <p:cNvCxnSpPr/>
          <p:nvPr/>
        </p:nvCxnSpPr>
        <p:spPr>
          <a:xfrm flipV="1">
            <a:off x="7223327" y="2762409"/>
            <a:ext cx="869591" cy="741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07820DD2-A885-43B5-B8D7-0A5E764BCA37}"/>
              </a:ext>
            </a:extLst>
          </p:cNvPr>
          <p:cNvCxnSpPr/>
          <p:nvPr/>
        </p:nvCxnSpPr>
        <p:spPr>
          <a:xfrm>
            <a:off x="6819920" y="4065983"/>
            <a:ext cx="1257608" cy="6255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E79B115D-422C-42B1-9EC3-C54409EF6CA4}"/>
              </a:ext>
            </a:extLst>
          </p:cNvPr>
          <p:cNvCxnSpPr/>
          <p:nvPr/>
        </p:nvCxnSpPr>
        <p:spPr>
          <a:xfrm flipH="1" flipV="1">
            <a:off x="4215799" y="2775607"/>
            <a:ext cx="922224" cy="6007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59910191-7A83-403D-9477-8350BBACF71E}"/>
              </a:ext>
            </a:extLst>
          </p:cNvPr>
          <p:cNvCxnSpPr/>
          <p:nvPr/>
        </p:nvCxnSpPr>
        <p:spPr>
          <a:xfrm flipH="1">
            <a:off x="4243205" y="3926774"/>
            <a:ext cx="1161816" cy="742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545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rgbClr val="00B050"/>
          </a:fgClr>
          <a:bgClr>
            <a:schemeClr val="bg1"/>
          </a:bgClr>
        </a:patt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BB3D2F-3A6F-4FC1-90B6-BFBC45BF3E7B}"/>
              </a:ext>
            </a:extLst>
          </p:cNvPr>
          <p:cNvSpPr/>
          <p:nvPr/>
        </p:nvSpPr>
        <p:spPr>
          <a:xfrm>
            <a:off x="4622351" y="788932"/>
            <a:ext cx="1162756" cy="66604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C669968C-94F0-42BD-BA32-556BA0B0744F}"/>
              </a:ext>
            </a:extLst>
          </p:cNvPr>
          <p:cNvSpPr/>
          <p:nvPr/>
        </p:nvSpPr>
        <p:spPr>
          <a:xfrm>
            <a:off x="9120334" y="2621768"/>
            <a:ext cx="1162756" cy="66604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663A1036-B05F-4F5F-AD99-9893C17B26C1}"/>
              </a:ext>
            </a:extLst>
          </p:cNvPr>
          <p:cNvSpPr/>
          <p:nvPr/>
        </p:nvSpPr>
        <p:spPr>
          <a:xfrm>
            <a:off x="602867" y="3241948"/>
            <a:ext cx="1162756" cy="66604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94EC59D2-AB55-4ED4-BA3D-CFC7AF96A675}"/>
              </a:ext>
            </a:extLst>
          </p:cNvPr>
          <p:cNvSpPr/>
          <p:nvPr/>
        </p:nvSpPr>
        <p:spPr>
          <a:xfrm>
            <a:off x="4616066" y="2083274"/>
            <a:ext cx="1162756" cy="66604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9B538E0B-AA20-45C8-B0F2-39AB55889E0E}"/>
              </a:ext>
            </a:extLst>
          </p:cNvPr>
          <p:cNvSpPr/>
          <p:nvPr/>
        </p:nvSpPr>
        <p:spPr>
          <a:xfrm>
            <a:off x="4616066" y="3241948"/>
            <a:ext cx="1162756" cy="66604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w Cen MT" panose="020B0602020104020603" pitchFamily="34" charset="0"/>
              </a:rPr>
              <a:t>Target area</a:t>
            </a:r>
          </a:p>
        </p:txBody>
      </p:sp>
      <p:sp>
        <p:nvSpPr>
          <p:cNvPr id="7" name="Rectangle: Rounded Corners 6">
            <a:extLst>
              <a:ext uri="{FF2B5EF4-FFF2-40B4-BE49-F238E27FC236}">
                <a16:creationId xmlns:a16="http://schemas.microsoft.com/office/drawing/2014/main" id="{1523106A-A68D-46C0-81DB-1267C46C96A1}"/>
              </a:ext>
            </a:extLst>
          </p:cNvPr>
          <p:cNvSpPr/>
          <p:nvPr/>
        </p:nvSpPr>
        <p:spPr>
          <a:xfrm>
            <a:off x="4616066" y="4366606"/>
            <a:ext cx="1162756" cy="66604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FDAE3AA-F01E-47F9-9587-8608D0380BE2}"/>
              </a:ext>
            </a:extLst>
          </p:cNvPr>
          <p:cNvSpPr/>
          <p:nvPr/>
        </p:nvSpPr>
        <p:spPr>
          <a:xfrm>
            <a:off x="4656762" y="5580459"/>
            <a:ext cx="1162756" cy="66604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Decision 8">
            <a:extLst>
              <a:ext uri="{FF2B5EF4-FFF2-40B4-BE49-F238E27FC236}">
                <a16:creationId xmlns:a16="http://schemas.microsoft.com/office/drawing/2014/main" id="{4CF49894-7A42-4515-B7C1-E40EE4C15ADA}"/>
              </a:ext>
            </a:extLst>
          </p:cNvPr>
          <p:cNvSpPr/>
          <p:nvPr/>
        </p:nvSpPr>
        <p:spPr>
          <a:xfrm>
            <a:off x="6811755" y="4829448"/>
            <a:ext cx="1016000" cy="745067"/>
          </a:xfrm>
          <a:prstGeom prst="flowChartDecision">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32FCC90C-E262-4FE2-8392-A2B4949EAB67}"/>
              </a:ext>
            </a:extLst>
          </p:cNvPr>
          <p:cNvCxnSpPr>
            <a:cxnSpLocks/>
          </p:cNvCxnSpPr>
          <p:nvPr/>
        </p:nvCxnSpPr>
        <p:spPr>
          <a:xfrm>
            <a:off x="5778822" y="5876494"/>
            <a:ext cx="3979335"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E85A05E-0B58-46F6-9588-5D77E47AD100}"/>
              </a:ext>
            </a:extLst>
          </p:cNvPr>
          <p:cNvCxnSpPr>
            <a:stCxn id="3" idx="2"/>
          </p:cNvCxnSpPr>
          <p:nvPr/>
        </p:nvCxnSpPr>
        <p:spPr>
          <a:xfrm>
            <a:off x="9701711" y="3287812"/>
            <a:ext cx="56444" cy="258868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B952C1D-A63E-447E-9F86-4803950775DA}"/>
              </a:ext>
            </a:extLst>
          </p:cNvPr>
          <p:cNvCxnSpPr>
            <a:cxnSpLocks/>
          </p:cNvCxnSpPr>
          <p:nvPr/>
        </p:nvCxnSpPr>
        <p:spPr>
          <a:xfrm>
            <a:off x="5452671" y="1466069"/>
            <a:ext cx="0" cy="617205"/>
          </a:xfrm>
          <a:prstGeom prst="straightConnector1">
            <a:avLst/>
          </a:prstGeom>
          <a:ln>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5766880-2AE7-4D12-BF3D-E7D813AD7E71}"/>
              </a:ext>
            </a:extLst>
          </p:cNvPr>
          <p:cNvCxnSpPr/>
          <p:nvPr/>
        </p:nvCxnSpPr>
        <p:spPr>
          <a:xfrm flipV="1">
            <a:off x="4922584" y="1466069"/>
            <a:ext cx="0" cy="617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913F75F-36D7-4ADA-8A59-077BB3DB727B}"/>
              </a:ext>
            </a:extLst>
          </p:cNvPr>
          <p:cNvCxnSpPr>
            <a:cxnSpLocks/>
            <a:endCxn id="6" idx="0"/>
          </p:cNvCxnSpPr>
          <p:nvPr/>
        </p:nvCxnSpPr>
        <p:spPr>
          <a:xfrm>
            <a:off x="5190817" y="2749319"/>
            <a:ext cx="6627" cy="492631"/>
          </a:xfrm>
          <a:prstGeom prst="straightConnector1">
            <a:avLst/>
          </a:prstGeom>
          <a:ln>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0D8BEE0-FD00-4E9D-9817-E0F3BC0B0FB7}"/>
              </a:ext>
            </a:extLst>
          </p:cNvPr>
          <p:cNvCxnSpPr>
            <a:cxnSpLocks/>
            <a:endCxn id="7" idx="0"/>
          </p:cNvCxnSpPr>
          <p:nvPr/>
        </p:nvCxnSpPr>
        <p:spPr>
          <a:xfrm>
            <a:off x="5197443" y="3907993"/>
            <a:ext cx="0" cy="458613"/>
          </a:xfrm>
          <a:prstGeom prst="straightConnector1">
            <a:avLst/>
          </a:prstGeom>
          <a:ln>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E91CEE1-8561-40CC-8D56-8330D7DDFAAB}"/>
              </a:ext>
            </a:extLst>
          </p:cNvPr>
          <p:cNvCxnSpPr>
            <a:cxnSpLocks/>
          </p:cNvCxnSpPr>
          <p:nvPr/>
        </p:nvCxnSpPr>
        <p:spPr>
          <a:xfrm>
            <a:off x="5231413" y="5032651"/>
            <a:ext cx="0" cy="510823"/>
          </a:xfrm>
          <a:prstGeom prst="straightConnector1">
            <a:avLst/>
          </a:prstGeom>
          <a:ln>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660EE00-AD1F-4E14-A564-B772C6AF78D4}"/>
              </a:ext>
            </a:extLst>
          </p:cNvPr>
          <p:cNvCxnSpPr>
            <a:stCxn id="5" idx="3"/>
          </p:cNvCxnSpPr>
          <p:nvPr/>
        </p:nvCxnSpPr>
        <p:spPr>
          <a:xfrm>
            <a:off x="5778821" y="2416296"/>
            <a:ext cx="3922891"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B8A4BCD-2A25-49BF-AEE8-3E3880420765}"/>
              </a:ext>
            </a:extLst>
          </p:cNvPr>
          <p:cNvCxnSpPr>
            <a:stCxn id="3" idx="0"/>
          </p:cNvCxnSpPr>
          <p:nvPr/>
        </p:nvCxnSpPr>
        <p:spPr>
          <a:xfrm flipV="1">
            <a:off x="9701711" y="2416296"/>
            <a:ext cx="0" cy="205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FFCB2B-5350-41BE-A1AA-349BD33D0454}"/>
              </a:ext>
            </a:extLst>
          </p:cNvPr>
          <p:cNvCxnSpPr>
            <a:cxnSpLocks/>
            <a:endCxn id="5" idx="1"/>
          </p:cNvCxnSpPr>
          <p:nvPr/>
        </p:nvCxnSpPr>
        <p:spPr>
          <a:xfrm>
            <a:off x="1184244" y="2416296"/>
            <a:ext cx="34318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63C1C70-9A90-47E8-A294-72E92836775F}"/>
              </a:ext>
            </a:extLst>
          </p:cNvPr>
          <p:cNvCxnSpPr>
            <a:stCxn id="4" idx="0"/>
          </p:cNvCxnSpPr>
          <p:nvPr/>
        </p:nvCxnSpPr>
        <p:spPr>
          <a:xfrm flipV="1">
            <a:off x="1184244" y="2416296"/>
            <a:ext cx="0" cy="825653"/>
          </a:xfrm>
          <a:prstGeom prst="line">
            <a:avLst/>
          </a:prstGeom>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410CA0E2-5856-4469-9246-8342DF0933FF}"/>
              </a:ext>
            </a:extLst>
          </p:cNvPr>
          <p:cNvCxnSpPr>
            <a:cxnSpLocks/>
            <a:endCxn id="4" idx="2"/>
          </p:cNvCxnSpPr>
          <p:nvPr/>
        </p:nvCxnSpPr>
        <p:spPr>
          <a:xfrm rot="10800000">
            <a:off x="1184246" y="3907992"/>
            <a:ext cx="3431821" cy="1968503"/>
          </a:xfrm>
          <a:prstGeom prst="bentConnector2">
            <a:avLst/>
          </a:prstGeom>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87D3F656-EA68-4F52-A16C-A34FB1E0181A}"/>
              </a:ext>
            </a:extLst>
          </p:cNvPr>
          <p:cNvCxnSpPr>
            <a:cxnSpLocks/>
            <a:endCxn id="9" idx="2"/>
          </p:cNvCxnSpPr>
          <p:nvPr/>
        </p:nvCxnSpPr>
        <p:spPr>
          <a:xfrm flipV="1">
            <a:off x="5833156" y="5574515"/>
            <a:ext cx="1486599" cy="172792"/>
          </a:xfrm>
          <a:prstGeom prst="bentConnector2">
            <a:avLst/>
          </a:prstGeom>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C1DF6C13-7EDE-4CD1-85E4-C353577A0B25}"/>
              </a:ext>
            </a:extLst>
          </p:cNvPr>
          <p:cNvCxnSpPr>
            <a:cxnSpLocks/>
            <a:stCxn id="9" idx="0"/>
            <a:endCxn id="7" idx="3"/>
          </p:cNvCxnSpPr>
          <p:nvPr/>
        </p:nvCxnSpPr>
        <p:spPr>
          <a:xfrm rot="16200000" flipV="1">
            <a:off x="6484379" y="3994071"/>
            <a:ext cx="129820" cy="1540935"/>
          </a:xfrm>
          <a:prstGeom prst="bentConnector2">
            <a:avLst/>
          </a:prstGeom>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1640BB80-CC7F-45EB-B8A5-3DBD6F0BD9AF}"/>
              </a:ext>
            </a:extLst>
          </p:cNvPr>
          <p:cNvCxnSpPr>
            <a:stCxn id="4" idx="3"/>
          </p:cNvCxnSpPr>
          <p:nvPr/>
        </p:nvCxnSpPr>
        <p:spPr>
          <a:xfrm>
            <a:off x="1765623" y="3574971"/>
            <a:ext cx="2850443" cy="1189567"/>
          </a:xfrm>
          <a:prstGeom prst="bentConnector3">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9526B841-6C3E-4864-90CE-8939DD05A3F3}"/>
              </a:ext>
            </a:extLst>
          </p:cNvPr>
          <p:cNvSpPr txBox="1"/>
          <p:nvPr/>
        </p:nvSpPr>
        <p:spPr>
          <a:xfrm>
            <a:off x="4781474" y="929707"/>
            <a:ext cx="856237" cy="369332"/>
          </a:xfrm>
          <a:prstGeom prst="rect">
            <a:avLst/>
          </a:prstGeom>
          <a:noFill/>
        </p:spPr>
        <p:txBody>
          <a:bodyPr wrap="square" rtlCol="0">
            <a:spAutoFit/>
          </a:bodyPr>
          <a:lstStyle/>
          <a:p>
            <a:r>
              <a:rPr lang="en-IN" dirty="0">
                <a:latin typeface="Tw Cen MT" panose="020B0602020104020603" pitchFamily="34" charset="0"/>
              </a:rPr>
              <a:t>Farmer</a:t>
            </a:r>
          </a:p>
        </p:txBody>
      </p:sp>
      <p:sp>
        <p:nvSpPr>
          <p:cNvPr id="26" name="TextBox 25">
            <a:extLst>
              <a:ext uri="{FF2B5EF4-FFF2-40B4-BE49-F238E27FC236}">
                <a16:creationId xmlns:a16="http://schemas.microsoft.com/office/drawing/2014/main" id="{918BE871-51DD-4DBB-88F9-B5F98E99BEBC}"/>
              </a:ext>
            </a:extLst>
          </p:cNvPr>
          <p:cNvSpPr txBox="1"/>
          <p:nvPr/>
        </p:nvSpPr>
        <p:spPr>
          <a:xfrm>
            <a:off x="5391790" y="1507086"/>
            <a:ext cx="400110" cy="824635"/>
          </a:xfrm>
          <a:prstGeom prst="rect">
            <a:avLst/>
          </a:prstGeom>
          <a:noFill/>
        </p:spPr>
        <p:txBody>
          <a:bodyPr vert="vert" wrap="square" rtlCol="0">
            <a:spAutoFit/>
          </a:bodyPr>
          <a:lstStyle/>
          <a:p>
            <a:r>
              <a:rPr lang="en-IN" sz="1400" dirty="0">
                <a:latin typeface="Tw Cen MT" panose="020B0602020104020603" pitchFamily="34" charset="0"/>
              </a:rPr>
              <a:t>Goods</a:t>
            </a:r>
          </a:p>
        </p:txBody>
      </p:sp>
      <p:sp>
        <p:nvSpPr>
          <p:cNvPr id="27" name="TextBox 26">
            <a:extLst>
              <a:ext uri="{FF2B5EF4-FFF2-40B4-BE49-F238E27FC236}">
                <a16:creationId xmlns:a16="http://schemas.microsoft.com/office/drawing/2014/main" id="{0FE41C17-BA34-4E33-9DA8-31816D198D1C}"/>
              </a:ext>
            </a:extLst>
          </p:cNvPr>
          <p:cNvSpPr txBox="1"/>
          <p:nvPr/>
        </p:nvSpPr>
        <p:spPr>
          <a:xfrm>
            <a:off x="4847479" y="1493449"/>
            <a:ext cx="400110" cy="892715"/>
          </a:xfrm>
          <a:prstGeom prst="rect">
            <a:avLst/>
          </a:prstGeom>
          <a:noFill/>
        </p:spPr>
        <p:txBody>
          <a:bodyPr vert="vert" wrap="square" rtlCol="0">
            <a:spAutoFit/>
          </a:bodyPr>
          <a:lstStyle/>
          <a:p>
            <a:r>
              <a:rPr lang="en-IN" sz="1400" dirty="0">
                <a:latin typeface="Tw Cen MT" panose="020B0602020104020603" pitchFamily="34" charset="0"/>
              </a:rPr>
              <a:t>finance</a:t>
            </a:r>
          </a:p>
        </p:txBody>
      </p:sp>
      <p:sp>
        <p:nvSpPr>
          <p:cNvPr id="28" name="TextBox 27">
            <a:extLst>
              <a:ext uri="{FF2B5EF4-FFF2-40B4-BE49-F238E27FC236}">
                <a16:creationId xmlns:a16="http://schemas.microsoft.com/office/drawing/2014/main" id="{B513BC52-9F74-4122-9434-54BEEF8ED6D2}"/>
              </a:ext>
            </a:extLst>
          </p:cNvPr>
          <p:cNvSpPr txBox="1"/>
          <p:nvPr/>
        </p:nvSpPr>
        <p:spPr>
          <a:xfrm>
            <a:off x="4656761" y="2097643"/>
            <a:ext cx="1162755" cy="646331"/>
          </a:xfrm>
          <a:prstGeom prst="rect">
            <a:avLst/>
          </a:prstGeom>
          <a:noFill/>
        </p:spPr>
        <p:txBody>
          <a:bodyPr wrap="square" rtlCol="0">
            <a:spAutoFit/>
          </a:bodyPr>
          <a:lstStyle/>
          <a:p>
            <a:pPr algn="ctr"/>
            <a:r>
              <a:rPr lang="en-IN" dirty="0">
                <a:latin typeface="Tw Cen MT" panose="020B0602020104020603" pitchFamily="34" charset="0"/>
              </a:rPr>
              <a:t>Marketing agencies</a:t>
            </a:r>
          </a:p>
        </p:txBody>
      </p:sp>
      <p:sp>
        <p:nvSpPr>
          <p:cNvPr id="29" name="TextBox 28">
            <a:extLst>
              <a:ext uri="{FF2B5EF4-FFF2-40B4-BE49-F238E27FC236}">
                <a16:creationId xmlns:a16="http://schemas.microsoft.com/office/drawing/2014/main" id="{4F279E6D-B197-4A9D-BF89-9752F443264A}"/>
              </a:ext>
            </a:extLst>
          </p:cNvPr>
          <p:cNvSpPr txBox="1"/>
          <p:nvPr/>
        </p:nvSpPr>
        <p:spPr>
          <a:xfrm>
            <a:off x="4585883" y="4543192"/>
            <a:ext cx="1588048" cy="369332"/>
          </a:xfrm>
          <a:prstGeom prst="rect">
            <a:avLst/>
          </a:prstGeom>
          <a:noFill/>
        </p:spPr>
        <p:txBody>
          <a:bodyPr wrap="square" rtlCol="0">
            <a:spAutoFit/>
          </a:bodyPr>
          <a:lstStyle/>
          <a:p>
            <a:r>
              <a:rPr lang="en-IN" dirty="0">
                <a:latin typeface="Tw Cen MT" panose="020B0602020104020603" pitchFamily="34" charset="0"/>
              </a:rPr>
              <a:t>Distribution</a:t>
            </a:r>
          </a:p>
        </p:txBody>
      </p:sp>
      <p:sp>
        <p:nvSpPr>
          <p:cNvPr id="30" name="TextBox 29">
            <a:extLst>
              <a:ext uri="{FF2B5EF4-FFF2-40B4-BE49-F238E27FC236}">
                <a16:creationId xmlns:a16="http://schemas.microsoft.com/office/drawing/2014/main" id="{B3DFC633-4383-4F1B-8E34-348066E274C7}"/>
              </a:ext>
            </a:extLst>
          </p:cNvPr>
          <p:cNvSpPr txBox="1"/>
          <p:nvPr/>
        </p:nvSpPr>
        <p:spPr>
          <a:xfrm>
            <a:off x="4760920" y="5710997"/>
            <a:ext cx="1347312" cy="369332"/>
          </a:xfrm>
          <a:prstGeom prst="rect">
            <a:avLst/>
          </a:prstGeom>
          <a:noFill/>
        </p:spPr>
        <p:txBody>
          <a:bodyPr wrap="square" rtlCol="0">
            <a:spAutoFit/>
          </a:bodyPr>
          <a:lstStyle/>
          <a:p>
            <a:r>
              <a:rPr lang="en-IN" dirty="0">
                <a:latin typeface="Tw Cen MT" panose="020B0602020104020603" pitchFamily="34" charset="0"/>
              </a:rPr>
              <a:t>customer</a:t>
            </a:r>
          </a:p>
        </p:txBody>
      </p:sp>
      <p:sp>
        <p:nvSpPr>
          <p:cNvPr id="31" name="TextBox 30">
            <a:extLst>
              <a:ext uri="{FF2B5EF4-FFF2-40B4-BE49-F238E27FC236}">
                <a16:creationId xmlns:a16="http://schemas.microsoft.com/office/drawing/2014/main" id="{72848715-2606-465D-9CDC-180B8F5AC6A7}"/>
              </a:ext>
            </a:extLst>
          </p:cNvPr>
          <p:cNvSpPr txBox="1"/>
          <p:nvPr/>
        </p:nvSpPr>
        <p:spPr>
          <a:xfrm>
            <a:off x="6877158" y="4904618"/>
            <a:ext cx="891331" cy="584775"/>
          </a:xfrm>
          <a:prstGeom prst="rect">
            <a:avLst/>
          </a:prstGeom>
          <a:noFill/>
        </p:spPr>
        <p:txBody>
          <a:bodyPr wrap="square" rtlCol="0">
            <a:spAutoFit/>
          </a:bodyPr>
          <a:lstStyle/>
          <a:p>
            <a:pPr algn="ctr"/>
            <a:r>
              <a:rPr lang="en-IN" sz="1600" dirty="0">
                <a:latin typeface="Tw Cen MT" panose="020B0602020104020603" pitchFamily="34" charset="0"/>
              </a:rPr>
              <a:t>Check OTP</a:t>
            </a:r>
          </a:p>
        </p:txBody>
      </p:sp>
      <p:sp>
        <p:nvSpPr>
          <p:cNvPr id="32" name="TextBox 31">
            <a:extLst>
              <a:ext uri="{FF2B5EF4-FFF2-40B4-BE49-F238E27FC236}">
                <a16:creationId xmlns:a16="http://schemas.microsoft.com/office/drawing/2014/main" id="{4FE54A1A-40B2-4408-897F-015C55642116}"/>
              </a:ext>
            </a:extLst>
          </p:cNvPr>
          <p:cNvSpPr txBox="1"/>
          <p:nvPr/>
        </p:nvSpPr>
        <p:spPr>
          <a:xfrm>
            <a:off x="693176" y="3241950"/>
            <a:ext cx="1138451" cy="646331"/>
          </a:xfrm>
          <a:prstGeom prst="rect">
            <a:avLst/>
          </a:prstGeom>
          <a:noFill/>
        </p:spPr>
        <p:txBody>
          <a:bodyPr wrap="square" rtlCol="0">
            <a:spAutoFit/>
          </a:bodyPr>
          <a:lstStyle/>
          <a:p>
            <a:r>
              <a:rPr lang="en-IN" dirty="0">
                <a:latin typeface="Tw Cen MT" panose="020B0602020104020603" pitchFamily="34" charset="0"/>
              </a:rPr>
              <a:t>Technical platform</a:t>
            </a:r>
          </a:p>
        </p:txBody>
      </p:sp>
      <p:sp>
        <p:nvSpPr>
          <p:cNvPr id="33" name="TextBox 32">
            <a:extLst>
              <a:ext uri="{FF2B5EF4-FFF2-40B4-BE49-F238E27FC236}">
                <a16:creationId xmlns:a16="http://schemas.microsoft.com/office/drawing/2014/main" id="{ED7D2F1B-77FD-443A-88EF-574CDF45C4B4}"/>
              </a:ext>
            </a:extLst>
          </p:cNvPr>
          <p:cNvSpPr txBox="1"/>
          <p:nvPr/>
        </p:nvSpPr>
        <p:spPr>
          <a:xfrm>
            <a:off x="7393150" y="5462771"/>
            <a:ext cx="917940" cy="338554"/>
          </a:xfrm>
          <a:prstGeom prst="rect">
            <a:avLst/>
          </a:prstGeom>
          <a:noFill/>
        </p:spPr>
        <p:txBody>
          <a:bodyPr wrap="square" rtlCol="0">
            <a:spAutoFit/>
          </a:bodyPr>
          <a:lstStyle/>
          <a:p>
            <a:r>
              <a:rPr lang="en-IN" sz="1600" dirty="0"/>
              <a:t>If yes</a:t>
            </a:r>
          </a:p>
        </p:txBody>
      </p:sp>
      <p:sp>
        <p:nvSpPr>
          <p:cNvPr id="34" name="TextBox 33">
            <a:extLst>
              <a:ext uri="{FF2B5EF4-FFF2-40B4-BE49-F238E27FC236}">
                <a16:creationId xmlns:a16="http://schemas.microsoft.com/office/drawing/2014/main" id="{84235627-CFEE-4B6A-8FF9-260427E504BE}"/>
              </a:ext>
            </a:extLst>
          </p:cNvPr>
          <p:cNvSpPr txBox="1"/>
          <p:nvPr/>
        </p:nvSpPr>
        <p:spPr>
          <a:xfrm>
            <a:off x="2113123" y="2083273"/>
            <a:ext cx="1258956" cy="369332"/>
          </a:xfrm>
          <a:prstGeom prst="rect">
            <a:avLst/>
          </a:prstGeom>
          <a:noFill/>
        </p:spPr>
        <p:txBody>
          <a:bodyPr wrap="square" rtlCol="0">
            <a:spAutoFit/>
          </a:bodyPr>
          <a:lstStyle/>
          <a:p>
            <a:r>
              <a:rPr lang="en-IN" dirty="0"/>
              <a:t>Data </a:t>
            </a:r>
          </a:p>
        </p:txBody>
      </p:sp>
      <p:sp>
        <p:nvSpPr>
          <p:cNvPr id="35" name="TextBox 34">
            <a:extLst>
              <a:ext uri="{FF2B5EF4-FFF2-40B4-BE49-F238E27FC236}">
                <a16:creationId xmlns:a16="http://schemas.microsoft.com/office/drawing/2014/main" id="{8B336605-544D-4DA8-93F5-ED457D0DB00B}"/>
              </a:ext>
            </a:extLst>
          </p:cNvPr>
          <p:cNvSpPr txBox="1"/>
          <p:nvPr/>
        </p:nvSpPr>
        <p:spPr>
          <a:xfrm>
            <a:off x="1954098" y="5462770"/>
            <a:ext cx="1047657" cy="369332"/>
          </a:xfrm>
          <a:prstGeom prst="rect">
            <a:avLst/>
          </a:prstGeom>
          <a:noFill/>
        </p:spPr>
        <p:txBody>
          <a:bodyPr wrap="square" rtlCol="0">
            <a:spAutoFit/>
          </a:bodyPr>
          <a:lstStyle/>
          <a:p>
            <a:r>
              <a:rPr lang="en-IN" dirty="0"/>
              <a:t>OTP</a:t>
            </a:r>
          </a:p>
        </p:txBody>
      </p:sp>
      <p:cxnSp>
        <p:nvCxnSpPr>
          <p:cNvPr id="36" name="Straight Arrow Connector 35">
            <a:extLst>
              <a:ext uri="{FF2B5EF4-FFF2-40B4-BE49-F238E27FC236}">
                <a16:creationId xmlns:a16="http://schemas.microsoft.com/office/drawing/2014/main" id="{374CF4E5-7648-4D07-A2BB-5C658A8D1267}"/>
              </a:ext>
            </a:extLst>
          </p:cNvPr>
          <p:cNvCxnSpPr>
            <a:cxnSpLocks/>
          </p:cNvCxnSpPr>
          <p:nvPr/>
        </p:nvCxnSpPr>
        <p:spPr>
          <a:xfrm>
            <a:off x="2497437" y="5630494"/>
            <a:ext cx="12722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99BD9DC9-28A9-46F0-858E-AA589BE52164}"/>
              </a:ext>
            </a:extLst>
          </p:cNvPr>
          <p:cNvSpPr txBox="1"/>
          <p:nvPr/>
        </p:nvSpPr>
        <p:spPr>
          <a:xfrm>
            <a:off x="1458705" y="6000432"/>
            <a:ext cx="1723519" cy="369332"/>
          </a:xfrm>
          <a:prstGeom prst="rect">
            <a:avLst/>
          </a:prstGeom>
          <a:noFill/>
        </p:spPr>
        <p:txBody>
          <a:bodyPr wrap="square" rtlCol="0">
            <a:spAutoFit/>
          </a:bodyPr>
          <a:lstStyle/>
          <a:p>
            <a:pPr algn="r"/>
            <a:r>
              <a:rPr lang="en-IN" dirty="0"/>
              <a:t>request</a:t>
            </a:r>
          </a:p>
        </p:txBody>
      </p:sp>
      <p:cxnSp>
        <p:nvCxnSpPr>
          <p:cNvPr id="38" name="Straight Arrow Connector 37">
            <a:extLst>
              <a:ext uri="{FF2B5EF4-FFF2-40B4-BE49-F238E27FC236}">
                <a16:creationId xmlns:a16="http://schemas.microsoft.com/office/drawing/2014/main" id="{B2971BFB-0100-44A2-A3BE-A44D27755CE7}"/>
              </a:ext>
            </a:extLst>
          </p:cNvPr>
          <p:cNvCxnSpPr/>
          <p:nvPr/>
        </p:nvCxnSpPr>
        <p:spPr>
          <a:xfrm flipH="1">
            <a:off x="1198314" y="6209516"/>
            <a:ext cx="9288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C937CDBC-72AC-4161-A35F-460E39C08A90}"/>
              </a:ext>
            </a:extLst>
          </p:cNvPr>
          <p:cNvSpPr/>
          <p:nvPr/>
        </p:nvSpPr>
        <p:spPr>
          <a:xfrm>
            <a:off x="3182223" y="4411656"/>
            <a:ext cx="1599251" cy="369332"/>
          </a:xfrm>
          <a:prstGeom prst="rect">
            <a:avLst/>
          </a:prstGeom>
        </p:spPr>
        <p:txBody>
          <a:bodyPr wrap="square">
            <a:spAutoFit/>
          </a:bodyPr>
          <a:lstStyle/>
          <a:p>
            <a:r>
              <a:rPr lang="en-IN" dirty="0"/>
              <a:t>OTP</a:t>
            </a:r>
          </a:p>
        </p:txBody>
      </p:sp>
      <p:cxnSp>
        <p:nvCxnSpPr>
          <p:cNvPr id="40" name="Straight Arrow Connector 39">
            <a:extLst>
              <a:ext uri="{FF2B5EF4-FFF2-40B4-BE49-F238E27FC236}">
                <a16:creationId xmlns:a16="http://schemas.microsoft.com/office/drawing/2014/main" id="{C4940289-DA5D-4E1A-A04A-4C1E8BEFD699}"/>
              </a:ext>
            </a:extLst>
          </p:cNvPr>
          <p:cNvCxnSpPr>
            <a:cxnSpLocks/>
          </p:cNvCxnSpPr>
          <p:nvPr/>
        </p:nvCxnSpPr>
        <p:spPr>
          <a:xfrm>
            <a:off x="3715653" y="4596322"/>
            <a:ext cx="5323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E96CA606-DA64-42BB-AA9F-EED16AFD632B}"/>
              </a:ext>
            </a:extLst>
          </p:cNvPr>
          <p:cNvSpPr txBox="1"/>
          <p:nvPr/>
        </p:nvSpPr>
        <p:spPr>
          <a:xfrm>
            <a:off x="2986633" y="4829449"/>
            <a:ext cx="1599251" cy="307777"/>
          </a:xfrm>
          <a:prstGeom prst="rect">
            <a:avLst/>
          </a:prstGeom>
          <a:noFill/>
        </p:spPr>
        <p:txBody>
          <a:bodyPr wrap="square" rtlCol="0">
            <a:spAutoFit/>
          </a:bodyPr>
          <a:lstStyle/>
          <a:p>
            <a:pPr algn="r"/>
            <a:r>
              <a:rPr lang="en-IN" sz="1400" dirty="0"/>
              <a:t>conformation</a:t>
            </a:r>
          </a:p>
        </p:txBody>
      </p:sp>
      <p:cxnSp>
        <p:nvCxnSpPr>
          <p:cNvPr id="42" name="Straight Arrow Connector 41">
            <a:extLst>
              <a:ext uri="{FF2B5EF4-FFF2-40B4-BE49-F238E27FC236}">
                <a16:creationId xmlns:a16="http://schemas.microsoft.com/office/drawing/2014/main" id="{26006CBB-3201-4226-8320-F59873104381}"/>
              </a:ext>
            </a:extLst>
          </p:cNvPr>
          <p:cNvCxnSpPr>
            <a:cxnSpLocks/>
          </p:cNvCxnSpPr>
          <p:nvPr/>
        </p:nvCxnSpPr>
        <p:spPr>
          <a:xfrm flipH="1">
            <a:off x="3071877" y="4986345"/>
            <a:ext cx="314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F40EA663-CA22-4CB5-80C3-65826F80D41C}"/>
              </a:ext>
            </a:extLst>
          </p:cNvPr>
          <p:cNvSpPr/>
          <p:nvPr/>
        </p:nvSpPr>
        <p:spPr>
          <a:xfrm rot="5400000">
            <a:off x="4704791" y="5455978"/>
            <a:ext cx="1230077" cy="276999"/>
          </a:xfrm>
          <a:prstGeom prst="rect">
            <a:avLst/>
          </a:prstGeom>
        </p:spPr>
        <p:txBody>
          <a:bodyPr wrap="square">
            <a:spAutoFit/>
          </a:bodyPr>
          <a:lstStyle/>
          <a:p>
            <a:r>
              <a:rPr lang="en-IN" sz="1200" dirty="0">
                <a:latin typeface="Tw Cen MT" panose="020B0602020104020603" pitchFamily="34" charset="0"/>
              </a:rPr>
              <a:t>product</a:t>
            </a:r>
          </a:p>
        </p:txBody>
      </p:sp>
      <p:sp>
        <p:nvSpPr>
          <p:cNvPr id="44" name="TextBox 43">
            <a:extLst>
              <a:ext uri="{FF2B5EF4-FFF2-40B4-BE49-F238E27FC236}">
                <a16:creationId xmlns:a16="http://schemas.microsoft.com/office/drawing/2014/main" id="{1B6838F5-8F6F-4D4C-89CB-F282A30AE623}"/>
              </a:ext>
            </a:extLst>
          </p:cNvPr>
          <p:cNvSpPr txBox="1"/>
          <p:nvPr/>
        </p:nvSpPr>
        <p:spPr>
          <a:xfrm>
            <a:off x="9242301" y="2621767"/>
            <a:ext cx="1141651" cy="646331"/>
          </a:xfrm>
          <a:prstGeom prst="rect">
            <a:avLst/>
          </a:prstGeom>
          <a:noFill/>
        </p:spPr>
        <p:txBody>
          <a:bodyPr wrap="square" rtlCol="0">
            <a:spAutoFit/>
          </a:bodyPr>
          <a:lstStyle/>
          <a:p>
            <a:r>
              <a:rPr lang="en-IN" dirty="0">
                <a:latin typeface="Tw Cen MT" panose="020B0602020104020603" pitchFamily="34" charset="0"/>
              </a:rPr>
              <a:t>Payment interface</a:t>
            </a:r>
          </a:p>
        </p:txBody>
      </p:sp>
      <p:sp>
        <p:nvSpPr>
          <p:cNvPr id="45" name="Rectangle: Rounded Corners 44">
            <a:extLst>
              <a:ext uri="{FF2B5EF4-FFF2-40B4-BE49-F238E27FC236}">
                <a16:creationId xmlns:a16="http://schemas.microsoft.com/office/drawing/2014/main" id="{26CBEAE2-0B7F-4EA2-8B10-344DCBF22095}"/>
              </a:ext>
            </a:extLst>
          </p:cNvPr>
          <p:cNvSpPr/>
          <p:nvPr/>
        </p:nvSpPr>
        <p:spPr>
          <a:xfrm>
            <a:off x="7627623" y="3483250"/>
            <a:ext cx="991335" cy="58244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Rounded Corners 45">
            <a:extLst>
              <a:ext uri="{FF2B5EF4-FFF2-40B4-BE49-F238E27FC236}">
                <a16:creationId xmlns:a16="http://schemas.microsoft.com/office/drawing/2014/main" id="{48EBD347-805B-4D4B-8AB7-99F3D3EF47F7}"/>
              </a:ext>
            </a:extLst>
          </p:cNvPr>
          <p:cNvSpPr/>
          <p:nvPr/>
        </p:nvSpPr>
        <p:spPr>
          <a:xfrm>
            <a:off x="10713291" y="3483250"/>
            <a:ext cx="954647" cy="582444"/>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7" name="Connector: Elbow 46">
            <a:extLst>
              <a:ext uri="{FF2B5EF4-FFF2-40B4-BE49-F238E27FC236}">
                <a16:creationId xmlns:a16="http://schemas.microsoft.com/office/drawing/2014/main" id="{11F842B4-EA1C-4291-B9B8-D22A473AFF4E}"/>
              </a:ext>
            </a:extLst>
          </p:cNvPr>
          <p:cNvCxnSpPr>
            <a:cxnSpLocks/>
            <a:stCxn id="45" idx="0"/>
            <a:endCxn id="3" idx="1"/>
          </p:cNvCxnSpPr>
          <p:nvPr/>
        </p:nvCxnSpPr>
        <p:spPr>
          <a:xfrm rot="5400000" flipH="1" flipV="1">
            <a:off x="8357582" y="2720498"/>
            <a:ext cx="528460" cy="99704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96D22B0-564B-4934-8BFA-1074E59CC3D3}"/>
              </a:ext>
            </a:extLst>
          </p:cNvPr>
          <p:cNvCxnSpPr>
            <a:cxnSpLocks/>
            <a:endCxn id="46" idx="0"/>
          </p:cNvCxnSpPr>
          <p:nvPr/>
        </p:nvCxnSpPr>
        <p:spPr>
          <a:xfrm>
            <a:off x="10262961" y="2944931"/>
            <a:ext cx="927655" cy="5383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51DD813-FF7C-4AB6-BFBA-2486AF13B5C8}"/>
              </a:ext>
            </a:extLst>
          </p:cNvPr>
          <p:cNvSpPr txBox="1"/>
          <p:nvPr/>
        </p:nvSpPr>
        <p:spPr>
          <a:xfrm>
            <a:off x="7768489" y="3574970"/>
            <a:ext cx="652671" cy="369332"/>
          </a:xfrm>
          <a:prstGeom prst="rect">
            <a:avLst/>
          </a:prstGeom>
          <a:noFill/>
        </p:spPr>
        <p:txBody>
          <a:bodyPr wrap="square" rtlCol="0">
            <a:spAutoFit/>
          </a:bodyPr>
          <a:lstStyle/>
          <a:p>
            <a:r>
              <a:rPr lang="en-IN" dirty="0">
                <a:latin typeface="Tw Cen MT" panose="020B0602020104020603" pitchFamily="34" charset="0"/>
              </a:rPr>
              <a:t>T.A</a:t>
            </a:r>
          </a:p>
        </p:txBody>
      </p:sp>
      <p:sp>
        <p:nvSpPr>
          <p:cNvPr id="50" name="TextBox 49">
            <a:extLst>
              <a:ext uri="{FF2B5EF4-FFF2-40B4-BE49-F238E27FC236}">
                <a16:creationId xmlns:a16="http://schemas.microsoft.com/office/drawing/2014/main" id="{23A10A1B-A7F3-428D-815E-07A3DA8E7E1B}"/>
              </a:ext>
            </a:extLst>
          </p:cNvPr>
          <p:cNvSpPr txBox="1"/>
          <p:nvPr/>
        </p:nvSpPr>
        <p:spPr>
          <a:xfrm>
            <a:off x="10726788" y="3547504"/>
            <a:ext cx="954645" cy="369332"/>
          </a:xfrm>
          <a:prstGeom prst="rect">
            <a:avLst/>
          </a:prstGeom>
          <a:noFill/>
        </p:spPr>
        <p:txBody>
          <a:bodyPr wrap="square" rtlCol="0">
            <a:spAutoFit/>
          </a:bodyPr>
          <a:lstStyle/>
          <a:p>
            <a:r>
              <a:rPr lang="en-IN" dirty="0">
                <a:latin typeface="Tw Cen MT" panose="020B0602020104020603" pitchFamily="34" charset="0"/>
              </a:rPr>
              <a:t>revenue</a:t>
            </a:r>
          </a:p>
        </p:txBody>
      </p:sp>
      <p:sp>
        <p:nvSpPr>
          <p:cNvPr id="51" name="TextBox 50">
            <a:extLst>
              <a:ext uri="{FF2B5EF4-FFF2-40B4-BE49-F238E27FC236}">
                <a16:creationId xmlns:a16="http://schemas.microsoft.com/office/drawing/2014/main" id="{A2623CA0-0BCA-469F-801D-7294CE40145E}"/>
              </a:ext>
            </a:extLst>
          </p:cNvPr>
          <p:cNvSpPr txBox="1"/>
          <p:nvPr/>
        </p:nvSpPr>
        <p:spPr>
          <a:xfrm>
            <a:off x="5247589" y="2743974"/>
            <a:ext cx="1775219" cy="307777"/>
          </a:xfrm>
          <a:prstGeom prst="rect">
            <a:avLst/>
          </a:prstGeom>
          <a:noFill/>
        </p:spPr>
        <p:txBody>
          <a:bodyPr wrap="square" rtlCol="0">
            <a:spAutoFit/>
          </a:bodyPr>
          <a:lstStyle/>
          <a:p>
            <a:r>
              <a:rPr lang="en-IN" sz="1400" dirty="0">
                <a:latin typeface="Tw Cen MT" panose="020B0602020104020603" pitchFamily="34" charset="0"/>
              </a:rPr>
              <a:t>transportation</a:t>
            </a:r>
          </a:p>
        </p:txBody>
      </p:sp>
      <p:sp>
        <p:nvSpPr>
          <p:cNvPr id="52" name="TextBox 51">
            <a:extLst>
              <a:ext uri="{FF2B5EF4-FFF2-40B4-BE49-F238E27FC236}">
                <a16:creationId xmlns:a16="http://schemas.microsoft.com/office/drawing/2014/main" id="{F2EE3912-9137-4CCA-821C-18F667038DF4}"/>
              </a:ext>
            </a:extLst>
          </p:cNvPr>
          <p:cNvSpPr txBox="1"/>
          <p:nvPr/>
        </p:nvSpPr>
        <p:spPr>
          <a:xfrm>
            <a:off x="8123290" y="226006"/>
            <a:ext cx="3630466" cy="523220"/>
          </a:xfrm>
          <a:prstGeom prst="rect">
            <a:avLst/>
          </a:prstGeom>
          <a:noFill/>
        </p:spPr>
        <p:txBody>
          <a:bodyPr wrap="square" rtlCol="0">
            <a:spAutoFit/>
          </a:bodyPr>
          <a:lstStyle/>
          <a:p>
            <a:r>
              <a:rPr lang="en-US" sz="2800" b="1" u="sng" dirty="0">
                <a:solidFill>
                  <a:schemeClr val="accent6">
                    <a:lumMod val="75000"/>
                  </a:schemeClr>
                </a:solidFill>
                <a:latin typeface="Tw Cen MT" panose="020B0602020104020603" pitchFamily="34" charset="0"/>
              </a:rPr>
              <a:t>Functional Workflow</a:t>
            </a:r>
            <a:endParaRPr lang="en-IN" sz="2800" b="1" u="sng" dirty="0">
              <a:solidFill>
                <a:schemeClr val="accent6">
                  <a:lumMod val="75000"/>
                </a:schemeClr>
              </a:solidFill>
              <a:latin typeface="Tw Cen MT" panose="020B0602020104020603" pitchFamily="34" charset="0"/>
            </a:endParaRPr>
          </a:p>
        </p:txBody>
      </p:sp>
      <p:pic>
        <p:nvPicPr>
          <p:cNvPr id="54" name="Picture 53">
            <a:extLst>
              <a:ext uri="{FF2B5EF4-FFF2-40B4-BE49-F238E27FC236}">
                <a16:creationId xmlns:a16="http://schemas.microsoft.com/office/drawing/2014/main" id="{4CD87955-3AFF-4034-B153-F431D80CAE37}"/>
              </a:ext>
            </a:extLst>
          </p:cNvPr>
          <p:cNvPicPr>
            <a:picLocks noChangeAspect="1"/>
          </p:cNvPicPr>
          <p:nvPr/>
        </p:nvPicPr>
        <p:blipFill>
          <a:blip r:embed="rId3"/>
          <a:stretch>
            <a:fillRect/>
          </a:stretch>
        </p:blipFill>
        <p:spPr>
          <a:xfrm>
            <a:off x="5819517" y="657032"/>
            <a:ext cx="1213554" cy="809036"/>
          </a:xfrm>
          <a:prstGeom prst="rect">
            <a:avLst/>
          </a:prstGeom>
        </p:spPr>
      </p:pic>
      <p:pic>
        <p:nvPicPr>
          <p:cNvPr id="56" name="Picture 55">
            <a:extLst>
              <a:ext uri="{FF2B5EF4-FFF2-40B4-BE49-F238E27FC236}">
                <a16:creationId xmlns:a16="http://schemas.microsoft.com/office/drawing/2014/main" id="{380994BB-82EF-47B1-BC96-192C39D2F6AB}"/>
              </a:ext>
            </a:extLst>
          </p:cNvPr>
          <p:cNvPicPr>
            <a:picLocks noChangeAspect="1"/>
          </p:cNvPicPr>
          <p:nvPr/>
        </p:nvPicPr>
        <p:blipFill>
          <a:blip r:embed="rId4"/>
          <a:stretch>
            <a:fillRect/>
          </a:stretch>
        </p:blipFill>
        <p:spPr>
          <a:xfrm>
            <a:off x="9285447" y="3307526"/>
            <a:ext cx="964019" cy="646331"/>
          </a:xfrm>
          <a:prstGeom prst="rect">
            <a:avLst/>
          </a:prstGeom>
        </p:spPr>
      </p:pic>
    </p:spTree>
    <p:extLst>
      <p:ext uri="{BB962C8B-B14F-4D97-AF65-F5344CB8AC3E}">
        <p14:creationId xmlns:p14="http://schemas.microsoft.com/office/powerpoint/2010/main" val="154830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3192-7DBC-4069-AEE3-AB309522E6B0}"/>
              </a:ext>
            </a:extLst>
          </p:cNvPr>
          <p:cNvSpPr>
            <a:spLocks noGrp="1"/>
          </p:cNvSpPr>
          <p:nvPr>
            <p:ph type="title"/>
          </p:nvPr>
        </p:nvSpPr>
        <p:spPr>
          <a:xfrm>
            <a:off x="5378043" y="0"/>
            <a:ext cx="7559566" cy="903650"/>
          </a:xfrm>
        </p:spPr>
        <p:txBody>
          <a:bodyPr>
            <a:normAutofit/>
          </a:bodyPr>
          <a:lstStyle/>
          <a:p>
            <a:pPr algn="ctr"/>
            <a:r>
              <a:rPr lang="en-US" b="1" u="sng" dirty="0">
                <a:solidFill>
                  <a:schemeClr val="accent1">
                    <a:lumMod val="60000"/>
                    <a:lumOff val="40000"/>
                  </a:schemeClr>
                </a:solidFill>
                <a:effectLst/>
              </a:rPr>
              <a:t> </a:t>
            </a:r>
            <a:r>
              <a:rPr lang="en-US" b="1" u="sng" dirty="0">
                <a:effectLst/>
              </a:rPr>
              <a:t>Technology Stack</a:t>
            </a:r>
          </a:p>
        </p:txBody>
      </p:sp>
      <p:sp>
        <p:nvSpPr>
          <p:cNvPr id="3" name="Content Placeholder 2">
            <a:extLst>
              <a:ext uri="{FF2B5EF4-FFF2-40B4-BE49-F238E27FC236}">
                <a16:creationId xmlns:a16="http://schemas.microsoft.com/office/drawing/2014/main" id="{6C8C23A4-CC0D-4100-9CF4-C2F52591E0D2}"/>
              </a:ext>
            </a:extLst>
          </p:cNvPr>
          <p:cNvSpPr>
            <a:spLocks noGrp="1"/>
          </p:cNvSpPr>
          <p:nvPr>
            <p:ph idx="1"/>
          </p:nvPr>
        </p:nvSpPr>
        <p:spPr>
          <a:xfrm>
            <a:off x="838200" y="2046514"/>
            <a:ext cx="10515600" cy="4661611"/>
          </a:xfrm>
          <a:ln>
            <a:solidFill>
              <a:schemeClr val="tx1"/>
            </a:solidFill>
          </a:ln>
        </p:spPr>
        <p:txBody>
          <a:bodyPr>
            <a:normAutofit fontScale="70000" lnSpcReduction="20000"/>
          </a:bodyPr>
          <a:lstStyle/>
          <a:p>
            <a:r>
              <a:rPr lang="en-US" b="1" i="1" dirty="0">
                <a:solidFill>
                  <a:schemeClr val="tx1">
                    <a:lumMod val="75000"/>
                    <a:lumOff val="25000"/>
                  </a:schemeClr>
                </a:solidFill>
                <a:latin typeface="Tw Cen MT" panose="020B0602020104020603" pitchFamily="34" charset="0"/>
              </a:rPr>
              <a:t>Cloud</a:t>
            </a:r>
            <a:r>
              <a:rPr lang="en-US" i="1" dirty="0">
                <a:solidFill>
                  <a:schemeClr val="tx1">
                    <a:lumMod val="75000"/>
                    <a:lumOff val="25000"/>
                  </a:schemeClr>
                </a:solidFill>
                <a:latin typeface="Tw Cen MT" panose="020B0602020104020603" pitchFamily="34" charset="0"/>
              </a:rPr>
              <a:t>: </a:t>
            </a:r>
            <a:r>
              <a:rPr lang="en-US" sz="2000" i="1" dirty="0">
                <a:solidFill>
                  <a:schemeClr val="tx1">
                    <a:lumMod val="75000"/>
                    <a:lumOff val="25000"/>
                  </a:schemeClr>
                </a:solidFill>
                <a:latin typeface="Tw Cen MT" panose="020B0602020104020603" pitchFamily="34" charset="0"/>
              </a:rPr>
              <a:t>Google Cloud Platform</a:t>
            </a:r>
          </a:p>
          <a:p>
            <a:r>
              <a:rPr lang="en-US" b="1" i="1" dirty="0">
                <a:solidFill>
                  <a:schemeClr val="tx1">
                    <a:lumMod val="75000"/>
                    <a:lumOff val="25000"/>
                  </a:schemeClr>
                </a:solidFill>
                <a:latin typeface="Tw Cen MT" panose="020B0602020104020603" pitchFamily="34" charset="0"/>
              </a:rPr>
              <a:t>Deployment Platform</a:t>
            </a:r>
            <a:r>
              <a:rPr lang="en-US" i="1" dirty="0">
                <a:solidFill>
                  <a:schemeClr val="tx1">
                    <a:lumMod val="75000"/>
                    <a:lumOff val="25000"/>
                  </a:schemeClr>
                </a:solidFill>
                <a:latin typeface="Tw Cen MT" panose="020B0602020104020603" pitchFamily="34" charset="0"/>
              </a:rPr>
              <a:t>:</a:t>
            </a:r>
          </a:p>
          <a:p>
            <a:pPr lvl="2"/>
            <a:r>
              <a:rPr lang="en-US" i="1" u="sng" dirty="0">
                <a:solidFill>
                  <a:schemeClr val="tx1">
                    <a:lumMod val="75000"/>
                    <a:lumOff val="25000"/>
                  </a:schemeClr>
                </a:solidFill>
                <a:latin typeface="Tw Cen MT" panose="020B0602020104020603" pitchFamily="34" charset="0"/>
              </a:rPr>
              <a:t>App Server</a:t>
            </a:r>
            <a:r>
              <a:rPr lang="en-US" i="1" dirty="0">
                <a:solidFill>
                  <a:schemeClr val="tx1">
                    <a:lumMod val="75000"/>
                    <a:lumOff val="25000"/>
                  </a:schemeClr>
                </a:solidFill>
                <a:latin typeface="Tw Cen MT" panose="020B0602020104020603" pitchFamily="34" charset="0"/>
              </a:rPr>
              <a:t>: Google App Engine on Google Cloud Platform</a:t>
            </a:r>
          </a:p>
          <a:p>
            <a:pPr lvl="2"/>
            <a:r>
              <a:rPr lang="en-US" i="1" u="sng" dirty="0">
                <a:solidFill>
                  <a:schemeClr val="tx1">
                    <a:lumMod val="75000"/>
                    <a:lumOff val="25000"/>
                  </a:schemeClr>
                </a:solidFill>
                <a:latin typeface="Tw Cen MT" panose="020B0602020104020603" pitchFamily="34" charset="0"/>
              </a:rPr>
              <a:t>OS</a:t>
            </a:r>
            <a:r>
              <a:rPr lang="en-US" i="1" dirty="0">
                <a:solidFill>
                  <a:schemeClr val="tx1">
                    <a:lumMod val="75000"/>
                    <a:lumOff val="25000"/>
                  </a:schemeClr>
                </a:solidFill>
                <a:latin typeface="Tw Cen MT" panose="020B0602020104020603" pitchFamily="34" charset="0"/>
              </a:rPr>
              <a:t>: Linux, Windows</a:t>
            </a:r>
          </a:p>
          <a:p>
            <a:pPr lvl="2"/>
            <a:r>
              <a:rPr lang="en-US" i="1" u="sng" dirty="0">
                <a:solidFill>
                  <a:schemeClr val="tx1">
                    <a:lumMod val="75000"/>
                    <a:lumOff val="25000"/>
                  </a:schemeClr>
                </a:solidFill>
                <a:latin typeface="Tw Cen MT" panose="020B0602020104020603" pitchFamily="34" charset="0"/>
              </a:rPr>
              <a:t>Database</a:t>
            </a:r>
            <a:r>
              <a:rPr lang="en-US" i="1" dirty="0">
                <a:solidFill>
                  <a:schemeClr val="tx1">
                    <a:lumMod val="75000"/>
                    <a:lumOff val="25000"/>
                  </a:schemeClr>
                </a:solidFill>
                <a:latin typeface="Tw Cen MT" panose="020B0602020104020603" pitchFamily="34" charset="0"/>
              </a:rPr>
              <a:t>:  MySQL</a:t>
            </a:r>
          </a:p>
          <a:p>
            <a:r>
              <a:rPr lang="en-US" b="1" i="1" dirty="0">
                <a:solidFill>
                  <a:schemeClr val="tx1">
                    <a:lumMod val="75000"/>
                    <a:lumOff val="25000"/>
                  </a:schemeClr>
                </a:solidFill>
                <a:latin typeface="Tw Cen MT" panose="020B0602020104020603" pitchFamily="34" charset="0"/>
              </a:rPr>
              <a:t>Development Stack</a:t>
            </a:r>
            <a:r>
              <a:rPr lang="en-US" i="1" dirty="0">
                <a:solidFill>
                  <a:schemeClr val="tx1">
                    <a:lumMod val="75000"/>
                    <a:lumOff val="25000"/>
                  </a:schemeClr>
                </a:solidFill>
                <a:latin typeface="Tw Cen MT" panose="020B0602020104020603" pitchFamily="34" charset="0"/>
              </a:rPr>
              <a:t>:</a:t>
            </a:r>
          </a:p>
          <a:p>
            <a:pPr lvl="2"/>
            <a:r>
              <a:rPr lang="en-US" i="1" dirty="0">
                <a:solidFill>
                  <a:schemeClr val="tx1">
                    <a:lumMod val="75000"/>
                    <a:lumOff val="25000"/>
                  </a:schemeClr>
                </a:solidFill>
                <a:latin typeface="Tw Cen MT" panose="020B0602020104020603" pitchFamily="34" charset="0"/>
              </a:rPr>
              <a:t>Node JS/Express JS (Server-Side App development)</a:t>
            </a:r>
          </a:p>
          <a:p>
            <a:pPr lvl="2"/>
            <a:r>
              <a:rPr lang="en-US" i="1" dirty="0">
                <a:solidFill>
                  <a:schemeClr val="tx1">
                    <a:lumMod val="75000"/>
                    <a:lumOff val="25000"/>
                  </a:schemeClr>
                </a:solidFill>
                <a:latin typeface="Tw Cen MT" panose="020B0602020104020603" pitchFamily="34" charset="0"/>
              </a:rPr>
              <a:t>React JS (Application User Interface)</a:t>
            </a:r>
          </a:p>
          <a:p>
            <a:pPr lvl="2"/>
            <a:r>
              <a:rPr lang="en-US" i="1" dirty="0">
                <a:solidFill>
                  <a:schemeClr val="tx1">
                    <a:lumMod val="75000"/>
                    <a:lumOff val="25000"/>
                  </a:schemeClr>
                </a:solidFill>
                <a:latin typeface="Tw Cen MT" panose="020B0602020104020603" pitchFamily="34" charset="0"/>
              </a:rPr>
              <a:t>SQL/PL-SQL (Database)</a:t>
            </a:r>
          </a:p>
          <a:p>
            <a:r>
              <a:rPr lang="en-US" b="1" i="1" dirty="0">
                <a:solidFill>
                  <a:schemeClr val="tx1">
                    <a:lumMod val="75000"/>
                    <a:lumOff val="25000"/>
                  </a:schemeClr>
                </a:solidFill>
                <a:latin typeface="Tw Cen MT" panose="020B0602020104020603" pitchFamily="34" charset="0"/>
              </a:rPr>
              <a:t>User Platforms</a:t>
            </a:r>
          </a:p>
          <a:p>
            <a:pPr lvl="2"/>
            <a:r>
              <a:rPr lang="en-US" i="1" dirty="0">
                <a:solidFill>
                  <a:schemeClr val="tx1">
                    <a:lumMod val="75000"/>
                    <a:lumOff val="25000"/>
                  </a:schemeClr>
                </a:solidFill>
                <a:latin typeface="Tw Cen MT" panose="020B0602020104020603" pitchFamily="34" charset="0"/>
              </a:rPr>
              <a:t>Windows Desktop via Browser Interface</a:t>
            </a:r>
          </a:p>
          <a:p>
            <a:pPr lvl="2"/>
            <a:r>
              <a:rPr lang="en-US" i="1" dirty="0">
                <a:solidFill>
                  <a:schemeClr val="tx1">
                    <a:lumMod val="75000"/>
                    <a:lumOff val="25000"/>
                  </a:schemeClr>
                </a:solidFill>
                <a:latin typeface="Tw Cen MT" panose="020B0602020104020603" pitchFamily="34" charset="0"/>
              </a:rPr>
              <a:t>Android</a:t>
            </a:r>
          </a:p>
          <a:p>
            <a:pPr lvl="2"/>
            <a:r>
              <a:rPr lang="en-US" i="1" dirty="0">
                <a:solidFill>
                  <a:schemeClr val="tx1">
                    <a:lumMod val="75000"/>
                    <a:lumOff val="25000"/>
                  </a:schemeClr>
                </a:solidFill>
                <a:latin typeface="Tw Cen MT" panose="020B0602020104020603" pitchFamily="34" charset="0"/>
              </a:rPr>
              <a:t>iOS</a:t>
            </a:r>
          </a:p>
        </p:txBody>
      </p:sp>
      <p:pic>
        <p:nvPicPr>
          <p:cNvPr id="6" name="Picture 5">
            <a:extLst>
              <a:ext uri="{FF2B5EF4-FFF2-40B4-BE49-F238E27FC236}">
                <a16:creationId xmlns:a16="http://schemas.microsoft.com/office/drawing/2014/main" id="{62AFA13F-49F5-474D-9241-80F6436B0607}"/>
              </a:ext>
            </a:extLst>
          </p:cNvPr>
          <p:cNvPicPr>
            <a:picLocks noChangeAspect="1"/>
          </p:cNvPicPr>
          <p:nvPr/>
        </p:nvPicPr>
        <p:blipFill>
          <a:blip r:embed="rId3"/>
          <a:stretch>
            <a:fillRect/>
          </a:stretch>
        </p:blipFill>
        <p:spPr>
          <a:xfrm>
            <a:off x="9491936" y="2336800"/>
            <a:ext cx="1640521" cy="1410035"/>
          </a:xfrm>
          <a:prstGeom prst="rect">
            <a:avLst/>
          </a:prstGeom>
        </p:spPr>
      </p:pic>
    </p:spTree>
    <p:extLst>
      <p:ext uri="{BB962C8B-B14F-4D97-AF65-F5344CB8AC3E}">
        <p14:creationId xmlns:p14="http://schemas.microsoft.com/office/powerpoint/2010/main" val="372805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30">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A432D71-49AF-4A5A-AB65-0C6457CE4458}"/>
              </a:ext>
            </a:extLst>
          </p:cNvPr>
          <p:cNvPicPr>
            <a:picLocks noChangeAspect="1"/>
          </p:cNvPicPr>
          <p:nvPr/>
        </p:nvPicPr>
        <p:blipFill>
          <a:blip r:embed="rId2"/>
          <a:stretch>
            <a:fillRect/>
          </a:stretch>
        </p:blipFill>
        <p:spPr>
          <a:xfrm>
            <a:off x="202947" y="2003998"/>
            <a:ext cx="2847975" cy="1386841"/>
          </a:xfrm>
          <a:prstGeom prst="rect">
            <a:avLst/>
          </a:prstGeom>
          <a:ln>
            <a:noFill/>
          </a:ln>
          <a:effectLst>
            <a:softEdge rad="112500"/>
          </a:effectLst>
        </p:spPr>
      </p:pic>
      <p:pic>
        <p:nvPicPr>
          <p:cNvPr id="16" name="Picture 15">
            <a:extLst>
              <a:ext uri="{FF2B5EF4-FFF2-40B4-BE49-F238E27FC236}">
                <a16:creationId xmlns:a16="http://schemas.microsoft.com/office/drawing/2014/main" id="{8C79DAD1-792E-4E2B-A81C-625BD52D2931}"/>
              </a:ext>
            </a:extLst>
          </p:cNvPr>
          <p:cNvPicPr>
            <a:picLocks noChangeAspect="1"/>
          </p:cNvPicPr>
          <p:nvPr/>
        </p:nvPicPr>
        <p:blipFill>
          <a:blip r:embed="rId3"/>
          <a:stretch>
            <a:fillRect/>
          </a:stretch>
        </p:blipFill>
        <p:spPr>
          <a:xfrm>
            <a:off x="275263" y="3067285"/>
            <a:ext cx="2703343" cy="10269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99D53DA5-D76D-4B3F-A0D1-07BE1E3F5827}"/>
              </a:ext>
            </a:extLst>
          </p:cNvPr>
          <p:cNvPicPr>
            <a:picLocks noChangeAspect="1"/>
          </p:cNvPicPr>
          <p:nvPr/>
        </p:nvPicPr>
        <p:blipFill>
          <a:blip r:embed="rId4"/>
          <a:stretch>
            <a:fillRect/>
          </a:stretch>
        </p:blipFill>
        <p:spPr>
          <a:xfrm>
            <a:off x="5394732" y="3067284"/>
            <a:ext cx="3084676" cy="10550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1" name="Picture 30">
            <a:extLst>
              <a:ext uri="{FF2B5EF4-FFF2-40B4-BE49-F238E27FC236}">
                <a16:creationId xmlns:a16="http://schemas.microsoft.com/office/drawing/2014/main" id="{DC8F8680-AC38-46CA-A0CB-CC504781DF96}"/>
              </a:ext>
            </a:extLst>
          </p:cNvPr>
          <p:cNvPicPr>
            <a:picLocks noChangeAspect="1"/>
          </p:cNvPicPr>
          <p:nvPr/>
        </p:nvPicPr>
        <p:blipFill>
          <a:blip r:embed="rId5"/>
          <a:stretch>
            <a:fillRect/>
          </a:stretch>
        </p:blipFill>
        <p:spPr>
          <a:xfrm>
            <a:off x="3796509" y="403280"/>
            <a:ext cx="1152120" cy="12427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a:extLst>
              <a:ext uri="{FF2B5EF4-FFF2-40B4-BE49-F238E27FC236}">
                <a16:creationId xmlns:a16="http://schemas.microsoft.com/office/drawing/2014/main" id="{F38E2F35-C83A-4A48-A86D-3B5E0A774CA7}"/>
              </a:ext>
            </a:extLst>
          </p:cNvPr>
          <p:cNvPicPr>
            <a:picLocks noChangeAspect="1"/>
          </p:cNvPicPr>
          <p:nvPr/>
        </p:nvPicPr>
        <p:blipFill>
          <a:blip r:embed="rId6"/>
          <a:stretch>
            <a:fillRect/>
          </a:stretch>
        </p:blipFill>
        <p:spPr>
          <a:xfrm>
            <a:off x="6654819" y="3887384"/>
            <a:ext cx="564501" cy="413680"/>
          </a:xfrm>
          <a:prstGeom prst="rect">
            <a:avLst/>
          </a:prstGeom>
        </p:spPr>
      </p:pic>
      <p:cxnSp>
        <p:nvCxnSpPr>
          <p:cNvPr id="38" name="Straight Arrow Connector 37">
            <a:extLst>
              <a:ext uri="{FF2B5EF4-FFF2-40B4-BE49-F238E27FC236}">
                <a16:creationId xmlns:a16="http://schemas.microsoft.com/office/drawing/2014/main" id="{CC74A7D7-010B-4003-B70F-F4976C58D12A}"/>
              </a:ext>
            </a:extLst>
          </p:cNvPr>
          <p:cNvCxnSpPr>
            <a:cxnSpLocks/>
            <a:stCxn id="22" idx="1"/>
          </p:cNvCxnSpPr>
          <p:nvPr/>
        </p:nvCxnSpPr>
        <p:spPr>
          <a:xfrm flipH="1" flipV="1">
            <a:off x="3050921" y="3580754"/>
            <a:ext cx="2343811" cy="14067"/>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EA043DE7-0C5B-42C0-9BD2-0A65DF1B9815}"/>
              </a:ext>
            </a:extLst>
          </p:cNvPr>
          <p:cNvCxnSpPr>
            <a:stCxn id="31" idx="3"/>
            <a:endCxn id="22" idx="0"/>
          </p:cNvCxnSpPr>
          <p:nvPr/>
        </p:nvCxnSpPr>
        <p:spPr>
          <a:xfrm>
            <a:off x="4948629" y="1024679"/>
            <a:ext cx="1988440" cy="2042607"/>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Connector: Elbow 44">
            <a:extLst>
              <a:ext uri="{FF2B5EF4-FFF2-40B4-BE49-F238E27FC236}">
                <a16:creationId xmlns:a16="http://schemas.microsoft.com/office/drawing/2014/main" id="{DEC6B876-3CB4-48A7-8BAA-9D4FCBE23574}"/>
              </a:ext>
            </a:extLst>
          </p:cNvPr>
          <p:cNvCxnSpPr>
            <a:cxnSpLocks/>
            <a:stCxn id="54" idx="0"/>
          </p:cNvCxnSpPr>
          <p:nvPr/>
        </p:nvCxnSpPr>
        <p:spPr>
          <a:xfrm rot="5400000" flipH="1" flipV="1">
            <a:off x="6842653" y="3658541"/>
            <a:ext cx="97483" cy="3651675"/>
          </a:xfrm>
          <a:prstGeom prst="bentConnector3">
            <a:avLst>
              <a:gd name="adj1" fmla="val 334502"/>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D626CF3-94E9-463A-9F3B-7D5C47D9419E}"/>
              </a:ext>
            </a:extLst>
          </p:cNvPr>
          <p:cNvCxnSpPr>
            <a:cxnSpLocks/>
            <a:stCxn id="36" idx="2"/>
          </p:cNvCxnSpPr>
          <p:nvPr/>
        </p:nvCxnSpPr>
        <p:spPr>
          <a:xfrm>
            <a:off x="6937069" y="4301065"/>
            <a:ext cx="6349" cy="252185"/>
          </a:xfrm>
          <a:prstGeom prst="line">
            <a:avLst/>
          </a:prstGeom>
          <a:ln w="19050"/>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3648CE78-88B0-4D99-AC05-0FF5D008ECE8}"/>
              </a:ext>
            </a:extLst>
          </p:cNvPr>
          <p:cNvSpPr txBox="1"/>
          <p:nvPr/>
        </p:nvSpPr>
        <p:spPr>
          <a:xfrm>
            <a:off x="5732966" y="4479770"/>
            <a:ext cx="3420499" cy="307777"/>
          </a:xfrm>
          <a:prstGeom prst="rect">
            <a:avLst/>
          </a:prstGeom>
          <a:noFill/>
        </p:spPr>
        <p:txBody>
          <a:bodyPr wrap="square" rtlCol="0">
            <a:spAutoFit/>
          </a:bodyPr>
          <a:lstStyle/>
          <a:p>
            <a:r>
              <a:rPr lang="en-IN" sz="1400" dirty="0"/>
              <a:t>Synchronize Across Mobile Devices</a:t>
            </a:r>
          </a:p>
        </p:txBody>
      </p:sp>
      <p:cxnSp>
        <p:nvCxnSpPr>
          <p:cNvPr id="52" name="Straight Arrow Connector 51">
            <a:extLst>
              <a:ext uri="{FF2B5EF4-FFF2-40B4-BE49-F238E27FC236}">
                <a16:creationId xmlns:a16="http://schemas.microsoft.com/office/drawing/2014/main" id="{FCA5B62D-FF0C-40C7-A8CF-758B8E78F276}"/>
              </a:ext>
            </a:extLst>
          </p:cNvPr>
          <p:cNvCxnSpPr>
            <a:cxnSpLocks/>
          </p:cNvCxnSpPr>
          <p:nvPr/>
        </p:nvCxnSpPr>
        <p:spPr>
          <a:xfrm>
            <a:off x="6937068" y="4787549"/>
            <a:ext cx="0" cy="6480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0CA31814-565C-4D8E-9C70-B024CF619B31}"/>
              </a:ext>
            </a:extLst>
          </p:cNvPr>
          <p:cNvPicPr>
            <a:picLocks noChangeAspect="1"/>
          </p:cNvPicPr>
          <p:nvPr/>
        </p:nvPicPr>
        <p:blipFill>
          <a:blip r:embed="rId7"/>
          <a:stretch>
            <a:fillRect/>
          </a:stretch>
        </p:blipFill>
        <p:spPr>
          <a:xfrm>
            <a:off x="4489496" y="5533120"/>
            <a:ext cx="1152120" cy="1152120"/>
          </a:xfrm>
          <a:prstGeom prst="rect">
            <a:avLst/>
          </a:prstGeom>
        </p:spPr>
      </p:pic>
      <p:pic>
        <p:nvPicPr>
          <p:cNvPr id="59" name="Picture 58">
            <a:extLst>
              <a:ext uri="{FF2B5EF4-FFF2-40B4-BE49-F238E27FC236}">
                <a16:creationId xmlns:a16="http://schemas.microsoft.com/office/drawing/2014/main" id="{20F8EC82-0B28-4F3B-A420-0FB0457ADE34}"/>
              </a:ext>
            </a:extLst>
          </p:cNvPr>
          <p:cNvPicPr>
            <a:picLocks noChangeAspect="1"/>
          </p:cNvPicPr>
          <p:nvPr/>
        </p:nvPicPr>
        <p:blipFill>
          <a:blip r:embed="rId8"/>
          <a:stretch>
            <a:fillRect/>
          </a:stretch>
        </p:blipFill>
        <p:spPr>
          <a:xfrm>
            <a:off x="6387000" y="5507665"/>
            <a:ext cx="1152120" cy="1152120"/>
          </a:xfrm>
          <a:prstGeom prst="rect">
            <a:avLst/>
          </a:prstGeom>
        </p:spPr>
      </p:pic>
      <p:sp>
        <p:nvSpPr>
          <p:cNvPr id="62" name="TextBox 61">
            <a:extLst>
              <a:ext uri="{FF2B5EF4-FFF2-40B4-BE49-F238E27FC236}">
                <a16:creationId xmlns:a16="http://schemas.microsoft.com/office/drawing/2014/main" id="{208F6838-DA66-444E-99B1-9A8803A11603}"/>
              </a:ext>
            </a:extLst>
          </p:cNvPr>
          <p:cNvSpPr txBox="1"/>
          <p:nvPr/>
        </p:nvSpPr>
        <p:spPr>
          <a:xfrm>
            <a:off x="3375030" y="3594821"/>
            <a:ext cx="1983545" cy="338554"/>
          </a:xfrm>
          <a:prstGeom prst="rect">
            <a:avLst/>
          </a:prstGeom>
          <a:noFill/>
        </p:spPr>
        <p:txBody>
          <a:bodyPr wrap="square" rtlCol="0">
            <a:spAutoFit/>
          </a:bodyPr>
          <a:lstStyle/>
          <a:p>
            <a:r>
              <a:rPr lang="en-IN" sz="1600" b="1" dirty="0"/>
              <a:t>Process Data</a:t>
            </a:r>
          </a:p>
        </p:txBody>
      </p:sp>
      <p:sp>
        <p:nvSpPr>
          <p:cNvPr id="63" name="TextBox 62">
            <a:extLst>
              <a:ext uri="{FF2B5EF4-FFF2-40B4-BE49-F238E27FC236}">
                <a16:creationId xmlns:a16="http://schemas.microsoft.com/office/drawing/2014/main" id="{5D179730-E91D-4673-A4E6-A03DE1B4368B}"/>
              </a:ext>
            </a:extLst>
          </p:cNvPr>
          <p:cNvSpPr txBox="1"/>
          <p:nvPr/>
        </p:nvSpPr>
        <p:spPr>
          <a:xfrm>
            <a:off x="5181372" y="1148867"/>
            <a:ext cx="1473447" cy="369332"/>
          </a:xfrm>
          <a:prstGeom prst="rect">
            <a:avLst/>
          </a:prstGeom>
          <a:noFill/>
        </p:spPr>
        <p:txBody>
          <a:bodyPr wrap="square" rtlCol="0">
            <a:spAutoFit/>
          </a:bodyPr>
          <a:lstStyle/>
          <a:p>
            <a:r>
              <a:rPr lang="en-IN" b="1" dirty="0"/>
              <a:t>Update Data</a:t>
            </a:r>
          </a:p>
        </p:txBody>
      </p:sp>
      <p:sp>
        <p:nvSpPr>
          <p:cNvPr id="64" name="Rectangle 63">
            <a:extLst>
              <a:ext uri="{FF2B5EF4-FFF2-40B4-BE49-F238E27FC236}">
                <a16:creationId xmlns:a16="http://schemas.microsoft.com/office/drawing/2014/main" id="{9A910B3C-0D42-47FC-B5AF-404D2AAB92C8}"/>
              </a:ext>
            </a:extLst>
          </p:cNvPr>
          <p:cNvSpPr/>
          <p:nvPr/>
        </p:nvSpPr>
        <p:spPr>
          <a:xfrm>
            <a:off x="6937068" y="155439"/>
            <a:ext cx="5013232" cy="523220"/>
          </a:xfrm>
          <a:prstGeom prst="rect">
            <a:avLst/>
          </a:prstGeom>
        </p:spPr>
        <p:txBody>
          <a:bodyPr wrap="none">
            <a:spAutoFit/>
          </a:bodyPr>
          <a:lstStyle/>
          <a:p>
            <a:r>
              <a:rPr lang="en-US" sz="2800" b="1" u="sng" dirty="0">
                <a:solidFill>
                  <a:schemeClr val="accent6">
                    <a:lumMod val="75000"/>
                  </a:schemeClr>
                </a:solidFill>
                <a:latin typeface="Tw Cen MT" panose="020B0602020104020603" pitchFamily="34" charset="0"/>
              </a:rPr>
              <a:t>Tech Stack – Illustrative diagram</a:t>
            </a:r>
            <a:endParaRPr lang="en-IN" sz="2800" b="1" u="sng" dirty="0">
              <a:solidFill>
                <a:schemeClr val="accent6">
                  <a:lumMod val="75000"/>
                </a:schemeClr>
              </a:solidFill>
              <a:latin typeface="Tw Cen MT" panose="020B0602020104020603" pitchFamily="34" charset="0"/>
            </a:endParaRPr>
          </a:p>
        </p:txBody>
      </p:sp>
      <p:pic>
        <p:nvPicPr>
          <p:cNvPr id="66" name="Picture 65">
            <a:extLst>
              <a:ext uri="{FF2B5EF4-FFF2-40B4-BE49-F238E27FC236}">
                <a16:creationId xmlns:a16="http://schemas.microsoft.com/office/drawing/2014/main" id="{8EA47B26-3341-4DD4-9F96-0946A483F59B}"/>
              </a:ext>
            </a:extLst>
          </p:cNvPr>
          <p:cNvPicPr>
            <a:picLocks noChangeAspect="1"/>
          </p:cNvPicPr>
          <p:nvPr/>
        </p:nvPicPr>
        <p:blipFill>
          <a:blip r:embed="rId9"/>
          <a:stretch>
            <a:fillRect/>
          </a:stretch>
        </p:blipFill>
        <p:spPr>
          <a:xfrm>
            <a:off x="8141171" y="5507666"/>
            <a:ext cx="1152121" cy="1152121"/>
          </a:xfrm>
          <a:prstGeom prst="rect">
            <a:avLst/>
          </a:prstGeom>
        </p:spPr>
      </p:pic>
    </p:spTree>
    <p:extLst>
      <p:ext uri="{BB962C8B-B14F-4D97-AF65-F5344CB8AC3E}">
        <p14:creationId xmlns:p14="http://schemas.microsoft.com/office/powerpoint/2010/main" val="3485980740"/>
      </p:ext>
    </p:extLst>
  </p:cSld>
  <p:clrMapOvr>
    <a:masterClrMapping/>
  </p:clrMapOvr>
</p:sld>
</file>

<file path=ppt/theme/theme1.xml><?xml version="1.0" encoding="utf-8"?>
<a:theme xmlns:a="http://schemas.openxmlformats.org/drawingml/2006/main" name="160144-field-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3969</TotalTime>
  <Words>2037</Words>
  <Application>Microsoft Office PowerPoint</Application>
  <PresentationFormat>Widescreen</PresentationFormat>
  <Paragraphs>291</Paragraphs>
  <Slides>27</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7" baseType="lpstr">
      <vt:lpstr>Arial</vt:lpstr>
      <vt:lpstr>Calibri</vt:lpstr>
      <vt:lpstr>Calibri tw(Body)</vt:lpstr>
      <vt:lpstr>Comic Sans MS</vt:lpstr>
      <vt:lpstr>Tempus Sans ITC</vt:lpstr>
      <vt:lpstr>Trebuchet MS</vt:lpstr>
      <vt:lpstr>Tw Cen MT</vt:lpstr>
      <vt:lpstr>Wingdings</vt:lpstr>
      <vt:lpstr>160144-field-template-16x9</vt:lpstr>
      <vt:lpstr>Worksheet</vt:lpstr>
      <vt:lpstr>FARMGROCER</vt:lpstr>
      <vt:lpstr>PowerPoint Presentation</vt:lpstr>
      <vt:lpstr>PowerPoint Presentation</vt:lpstr>
      <vt:lpstr>Solution Definition</vt:lpstr>
      <vt:lpstr>PowerPoint Presentation</vt:lpstr>
      <vt:lpstr>PowerPoint Presentation</vt:lpstr>
      <vt:lpstr>PowerPoint Presentation</vt:lpstr>
      <vt:lpstr> Technology Stack</vt:lpstr>
      <vt:lpstr>PowerPoint Presentation</vt:lpstr>
      <vt:lpstr>PowerPoint Presentation</vt:lpstr>
      <vt:lpstr>Go to Market Approach</vt:lpstr>
      <vt:lpstr>Competition Analysis</vt:lpstr>
      <vt:lpstr>Top 3 challenges</vt:lpstr>
      <vt:lpstr>SALES CHANNEL APPROACH</vt:lpstr>
      <vt:lpstr>PowerPoint Presentation</vt:lpstr>
      <vt:lpstr>PowerPoint Presentation</vt:lpstr>
      <vt:lpstr>Pricing Strategy :</vt:lpstr>
      <vt:lpstr>PowerPoint Presentation</vt:lpstr>
      <vt:lpstr>PowerPoint Presentation</vt:lpstr>
      <vt:lpstr>Website preview from   -                                                      customer interface</vt:lpstr>
      <vt:lpstr>PowerPoint Presentation</vt:lpstr>
      <vt:lpstr>PowerPoint Presentation</vt:lpstr>
      <vt:lpstr>PowerPoint Presentation</vt:lpstr>
      <vt:lpstr>PowerPoint Presentation</vt:lpstr>
      <vt:lpstr>Trucking services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 Economy</dc:title>
  <dc:creator>Bhuvana</dc:creator>
  <cp:lastModifiedBy>K S Balaji</cp:lastModifiedBy>
  <cp:revision>195</cp:revision>
  <dcterms:modified xsi:type="dcterms:W3CDTF">2020-06-17T15:20:24Z</dcterms:modified>
</cp:coreProperties>
</file>